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6858000" cy="9906000" type="A4"/>
  <p:notesSz cx="6808788" cy="9940925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79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3300"/>
    <a:srgbClr val="CC0066"/>
    <a:srgbClr val="FFFFFF"/>
    <a:srgbClr val="00CCFF"/>
    <a:srgbClr val="CC9900"/>
    <a:srgbClr val="000000"/>
    <a:srgbClr val="008000"/>
    <a:srgbClr val="0066F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>
        <p:scale>
          <a:sx n="80" d="100"/>
          <a:sy n="80" d="100"/>
        </p:scale>
        <p:origin x="-1356" y="72"/>
      </p:cViewPr>
      <p:guideLst>
        <p:guide orient="horz" pos="4379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50678" cy="496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335" tIns="44167" rIns="88335" bIns="4416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591" y="2"/>
            <a:ext cx="2950678" cy="496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335" tIns="44167" rIns="88335" bIns="4416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100" smtClean="0"/>
            </a:lvl1pPr>
          </a:lstStyle>
          <a:p>
            <a:pPr>
              <a:defRPr/>
            </a:pPr>
            <a:fld id="{F0648AA5-8F84-47A2-B8F4-894158027966}" type="datetimeFigureOut">
              <a:rPr lang="es-ES" altLang="es-ES"/>
              <a:pPr>
                <a:defRPr/>
              </a:pPr>
              <a:t>28/02/2019</a:t>
            </a:fld>
            <a:endParaRPr lang="es-ES" altLang="es-E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14550" y="746125"/>
            <a:ext cx="2579688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76" y="4721438"/>
            <a:ext cx="5447640" cy="4473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335" tIns="44167" rIns="88335" bIns="441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noProof="0"/>
              <a:t>Haga clic para modificar el estilo de texto del patrón</a:t>
            </a:r>
          </a:p>
          <a:p>
            <a:pPr lvl="1"/>
            <a:r>
              <a:rPr lang="es-ES" altLang="es-ES" noProof="0"/>
              <a:t>Segundo nivel</a:t>
            </a:r>
          </a:p>
          <a:p>
            <a:pPr lvl="2"/>
            <a:r>
              <a:rPr lang="es-ES" altLang="es-ES" noProof="0"/>
              <a:t>Tercer nivel</a:t>
            </a:r>
          </a:p>
          <a:p>
            <a:pPr lvl="3"/>
            <a:r>
              <a:rPr lang="es-ES" altLang="es-ES" noProof="0"/>
              <a:t>Cuarto nivel</a:t>
            </a:r>
          </a:p>
          <a:p>
            <a:pPr lvl="4"/>
            <a:r>
              <a:rPr lang="es-ES" altLang="es-ES" noProof="0"/>
              <a:t>Quinto nivel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2878"/>
            <a:ext cx="2950678" cy="496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335" tIns="44167" rIns="88335" bIns="4416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1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591" y="9442878"/>
            <a:ext cx="2950678" cy="496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335" tIns="44167" rIns="88335" bIns="4416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100" smtClean="0"/>
            </a:lvl1pPr>
          </a:lstStyle>
          <a:p>
            <a:pPr>
              <a:defRPr/>
            </a:pPr>
            <a:fld id="{8E319C4A-A291-4596-837A-9826E8B99F4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919736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DBE83-EC48-4A0B-AC1F-70FECBB6AC8C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33774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63ED76-2E79-48DB-84B9-13A161D04F41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97273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5C7A36-1078-4676-8AE7-2A58994D2FF5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800395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7DCF82-B183-40F9-AB3A-BD7BB0D75B48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25935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E3795-8D0F-4FAB-A1F2-B5C86C1E103F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12923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AB239D-FBFD-4F23-9575-3A88D367DAA3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26273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C06B1-6FFE-4F11-ADAE-4F223B83BB88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984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C7117-A06F-4AEC-AAAD-47C6E851C9C6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3367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5C8094-99A4-4860-9E72-F64B21D2E9DC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68855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91BDC-1B43-41A4-BA5B-EED5C2BE0EC0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18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525674-7DAB-454E-9C60-94651D315D0C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88776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57C7117-A06F-4AEC-AAAD-47C6E851C9C6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62128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2.png"/><Relationship Id="rId7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11" Type="http://schemas.openxmlformats.org/officeDocument/2006/relationships/image" Target="../media/image8.jpg"/><Relationship Id="rId5" Type="http://schemas.openxmlformats.org/officeDocument/2006/relationships/hyperlink" Target="http://www.aih-ge.org/" TargetMode="External"/><Relationship Id="rId10" Type="http://schemas.openxmlformats.org/officeDocument/2006/relationships/image" Target="../media/image7.png"/><Relationship Id="rId4" Type="http://schemas.openxmlformats.org/officeDocument/2006/relationships/hyperlink" Target="mailto:murcia@igme.es" TargetMode="External"/><Relationship Id="rId9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08" y="95001"/>
            <a:ext cx="6261800" cy="59726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126" name="Rectangle 18"/>
          <p:cNvSpPr>
            <a:spLocks noChangeArrowheads="1"/>
          </p:cNvSpPr>
          <p:nvPr/>
        </p:nvSpPr>
        <p:spPr bwMode="auto">
          <a:xfrm>
            <a:off x="55213" y="482197"/>
            <a:ext cx="68580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5128" name="AutoShape 70"/>
          <p:cNvSpPr>
            <a:spLocks noChangeAspect="1" noChangeArrowheads="1" noTextEdit="1"/>
          </p:cNvSpPr>
          <p:nvPr/>
        </p:nvSpPr>
        <p:spPr bwMode="auto">
          <a:xfrm>
            <a:off x="1284633" y="8021664"/>
            <a:ext cx="3221038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5131" name="Rectangle 74"/>
          <p:cNvSpPr>
            <a:spLocks noChangeArrowheads="1"/>
          </p:cNvSpPr>
          <p:nvPr/>
        </p:nvSpPr>
        <p:spPr bwMode="auto">
          <a:xfrm>
            <a:off x="2937943" y="7495843"/>
            <a:ext cx="119263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s-ES" altLang="es-ES" sz="16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ORGANIZAN</a:t>
            </a:r>
            <a:endParaRPr lang="es-ES" altLang="es-ES" sz="1600" b="1" dirty="0">
              <a:ln w="6350">
                <a:solidFill>
                  <a:schemeClr val="tx1"/>
                </a:solidFill>
              </a:ln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133" name="Rectangle 71"/>
          <p:cNvSpPr>
            <a:spLocks noChangeArrowheads="1"/>
          </p:cNvSpPr>
          <p:nvPr/>
        </p:nvSpPr>
        <p:spPr bwMode="auto">
          <a:xfrm>
            <a:off x="2945609" y="8512833"/>
            <a:ext cx="113011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4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COLABORAN</a:t>
            </a:r>
            <a:endParaRPr lang="es-ES" altLang="es-ES" sz="1200" dirty="0">
              <a:ln w="6350">
                <a:solidFill>
                  <a:schemeClr val="tx1"/>
                </a:solidFill>
              </a:ln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140" name="AutoShape 31"/>
          <p:cNvSpPr>
            <a:spLocks noChangeAspect="1" noChangeArrowheads="1" noTextEdit="1"/>
          </p:cNvSpPr>
          <p:nvPr/>
        </p:nvSpPr>
        <p:spPr bwMode="auto">
          <a:xfrm>
            <a:off x="53625" y="359958"/>
            <a:ext cx="6858001" cy="153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6090" y="7241562"/>
            <a:ext cx="1607170" cy="1271271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362554" y="6085518"/>
            <a:ext cx="6352737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u="sng" dirty="0" smtClean="0">
                <a:solidFill>
                  <a:srgbClr val="3333FF"/>
                </a:solidFill>
              </a:rPr>
              <a:t>EXCURSIÓN </a:t>
            </a:r>
            <a:r>
              <a:rPr lang="es-ES" sz="1000" b="1" u="sng" dirty="0">
                <a:solidFill>
                  <a:srgbClr val="3333FF"/>
                </a:solidFill>
              </a:rPr>
              <a:t>GRATUITA </a:t>
            </a:r>
            <a:r>
              <a:rPr lang="es-ES" sz="1000" b="1" u="sng" dirty="0" smtClean="0">
                <a:solidFill>
                  <a:srgbClr val="3333FF"/>
                </a:solidFill>
              </a:rPr>
              <a:t>Y ABIERTA A TODO EL PÚBLICO.  </a:t>
            </a:r>
          </a:p>
          <a:p>
            <a:r>
              <a:rPr lang="es-ES" sz="900" b="1" dirty="0" smtClean="0">
                <a:solidFill>
                  <a:srgbClr val="3333FF"/>
                </a:solidFill>
              </a:rPr>
              <a:t>Limitado </a:t>
            </a:r>
            <a:r>
              <a:rPr lang="es-ES" sz="900" b="1" dirty="0">
                <a:solidFill>
                  <a:srgbClr val="3333FF"/>
                </a:solidFill>
              </a:rPr>
              <a:t>a </a:t>
            </a:r>
            <a:r>
              <a:rPr lang="es-ES" sz="900" b="1" dirty="0" smtClean="0">
                <a:solidFill>
                  <a:srgbClr val="3333FF"/>
                </a:solidFill>
              </a:rPr>
              <a:t>25 personas por orden de reserva</a:t>
            </a:r>
            <a:r>
              <a:rPr lang="es-ES" sz="1000" b="1" dirty="0" smtClean="0">
                <a:solidFill>
                  <a:srgbClr val="3333FF"/>
                </a:solidFill>
              </a:rPr>
              <a:t>. </a:t>
            </a:r>
            <a:r>
              <a:rPr lang="es-ES" sz="900" b="1" dirty="0" smtClean="0">
                <a:solidFill>
                  <a:srgbClr val="3333FF"/>
                </a:solidFill>
              </a:rPr>
              <a:t> </a:t>
            </a:r>
            <a:endParaRPr lang="es-ES" sz="900" b="1" dirty="0">
              <a:solidFill>
                <a:srgbClr val="3333FF"/>
              </a:solidFill>
            </a:endParaRPr>
          </a:p>
          <a:p>
            <a:r>
              <a:rPr lang="es-ES" sz="1000" b="1" u="sng" dirty="0" smtClean="0">
                <a:solidFill>
                  <a:srgbClr val="3333FF"/>
                </a:solidFill>
              </a:rPr>
              <a:t>PUNTO </a:t>
            </a:r>
            <a:r>
              <a:rPr lang="es-ES" sz="1000" b="1" u="sng" dirty="0">
                <a:solidFill>
                  <a:srgbClr val="3333FF"/>
                </a:solidFill>
              </a:rPr>
              <a:t>DE ENCUENTRO</a:t>
            </a:r>
            <a:r>
              <a:rPr lang="es-ES" sz="1000" b="1" dirty="0">
                <a:solidFill>
                  <a:srgbClr val="3333FF"/>
                </a:solidFill>
              </a:rPr>
              <a:t>: </a:t>
            </a:r>
            <a:r>
              <a:rPr lang="es-ES" sz="1000" b="1" dirty="0" err="1" smtClean="0">
                <a:solidFill>
                  <a:srgbClr val="3333FF"/>
                </a:solidFill>
              </a:rPr>
              <a:t>Ayna</a:t>
            </a:r>
            <a:r>
              <a:rPr lang="es-ES" sz="1000" b="1" dirty="0" smtClean="0">
                <a:solidFill>
                  <a:srgbClr val="3333FF"/>
                </a:solidFill>
              </a:rPr>
              <a:t> (en la puerta del hotel Felipe II) </a:t>
            </a:r>
            <a:endParaRPr lang="es-ES" sz="1000" b="1" dirty="0">
              <a:solidFill>
                <a:srgbClr val="3333FF"/>
              </a:solidFill>
            </a:endParaRPr>
          </a:p>
          <a:p>
            <a:r>
              <a:rPr lang="es-ES" sz="1000" b="1" dirty="0" smtClean="0">
                <a:solidFill>
                  <a:srgbClr val="3333FF"/>
                </a:solidFill>
              </a:rPr>
              <a:t>Salida: 9:30 h. </a:t>
            </a:r>
            <a:endParaRPr lang="es-ES" sz="1000" b="1" dirty="0">
              <a:solidFill>
                <a:srgbClr val="3333FF"/>
              </a:solidFill>
            </a:endParaRPr>
          </a:p>
          <a:p>
            <a:r>
              <a:rPr lang="es-ES" sz="1000" b="1" dirty="0" smtClean="0">
                <a:solidFill>
                  <a:srgbClr val="3333FF"/>
                </a:solidFill>
              </a:rPr>
              <a:t>Regreso: </a:t>
            </a:r>
            <a:r>
              <a:rPr lang="es-ES" sz="1000" b="1" dirty="0" smtClean="0">
                <a:solidFill>
                  <a:srgbClr val="3333FF"/>
                </a:solidFill>
              </a:rPr>
              <a:t>previsto </a:t>
            </a:r>
            <a:r>
              <a:rPr lang="es-ES" sz="1000" b="1" dirty="0" smtClean="0">
                <a:solidFill>
                  <a:srgbClr val="3333FF"/>
                </a:solidFill>
              </a:rPr>
              <a:t>antes de las 15 h.</a:t>
            </a:r>
            <a:endParaRPr lang="es-ES" sz="1000" b="1" dirty="0">
              <a:solidFill>
                <a:srgbClr val="3333FF"/>
              </a:solidFill>
            </a:endParaRPr>
          </a:p>
          <a:p>
            <a:r>
              <a:rPr lang="es-ES" sz="1000" b="1" u="sng" dirty="0" smtClean="0">
                <a:solidFill>
                  <a:srgbClr val="3333FF"/>
                </a:solidFill>
              </a:rPr>
              <a:t>IMPRESCINDIBLE </a:t>
            </a:r>
            <a:r>
              <a:rPr lang="es-ES" sz="1000" b="1" u="sng" dirty="0">
                <a:solidFill>
                  <a:srgbClr val="3333FF"/>
                </a:solidFill>
              </a:rPr>
              <a:t>RESERVA PREVIA HASTA </a:t>
            </a:r>
            <a:r>
              <a:rPr lang="es-ES" sz="1000" b="1" u="sng" dirty="0" smtClean="0">
                <a:solidFill>
                  <a:srgbClr val="3333FF"/>
                </a:solidFill>
              </a:rPr>
              <a:t>VIERNES DÍA 15 DE MARZO  </a:t>
            </a:r>
            <a:endParaRPr lang="es-ES" sz="1000" b="1" u="sng" dirty="0">
              <a:solidFill>
                <a:srgbClr val="3333FF"/>
              </a:solidFill>
            </a:endParaRPr>
          </a:p>
          <a:p>
            <a:r>
              <a:rPr lang="es-ES" sz="1000" b="1" dirty="0" smtClean="0">
                <a:solidFill>
                  <a:srgbClr val="3333FF"/>
                </a:solidFill>
              </a:rPr>
              <a:t>Envío </a:t>
            </a:r>
            <a:r>
              <a:rPr lang="es-ES" sz="1000" b="1" dirty="0">
                <a:solidFill>
                  <a:srgbClr val="3333FF"/>
                </a:solidFill>
              </a:rPr>
              <a:t>de email </a:t>
            </a:r>
            <a:r>
              <a:rPr lang="es-ES" sz="1000" b="1" dirty="0" smtClean="0">
                <a:solidFill>
                  <a:srgbClr val="3333FF"/>
                </a:solidFill>
              </a:rPr>
              <a:t>a </a:t>
            </a:r>
            <a:r>
              <a:rPr lang="es-ES" sz="1000" b="1" dirty="0" smtClean="0">
                <a:solidFill>
                  <a:srgbClr val="3333FF"/>
                </a:solidFill>
                <a:hlinkClick r:id="rId4"/>
              </a:rPr>
              <a:t>murcia@igme.es</a:t>
            </a:r>
            <a:r>
              <a:rPr lang="es-ES" sz="1000" b="1" dirty="0" smtClean="0">
                <a:solidFill>
                  <a:srgbClr val="3333FF"/>
                </a:solidFill>
              </a:rPr>
              <a:t> con </a:t>
            </a:r>
            <a:r>
              <a:rPr lang="es-ES" sz="1000" b="1" dirty="0">
                <a:solidFill>
                  <a:srgbClr val="3333FF"/>
                </a:solidFill>
              </a:rPr>
              <a:t>nombre y </a:t>
            </a:r>
            <a:r>
              <a:rPr lang="es-ES" sz="1000" b="1" dirty="0" smtClean="0">
                <a:solidFill>
                  <a:srgbClr val="3333FF"/>
                </a:solidFill>
              </a:rPr>
              <a:t>apellidos, teléfono de contacto y centro de trabajo o estudios. Indicar en el asunto: “</a:t>
            </a:r>
            <a:r>
              <a:rPr lang="es-ES" sz="1000" b="1" dirty="0" err="1" smtClean="0">
                <a:solidFill>
                  <a:srgbClr val="3333FF"/>
                </a:solidFill>
              </a:rPr>
              <a:t>Hidrogeodía</a:t>
            </a:r>
            <a:r>
              <a:rPr lang="es-ES" sz="1000" b="1" dirty="0" smtClean="0">
                <a:solidFill>
                  <a:srgbClr val="3333FF"/>
                </a:solidFill>
              </a:rPr>
              <a:t> Albacete”</a:t>
            </a:r>
            <a:endParaRPr lang="es-ES" sz="1000" b="1" dirty="0">
              <a:solidFill>
                <a:srgbClr val="3333FF"/>
              </a:solidFill>
            </a:endParaRPr>
          </a:p>
          <a:p>
            <a:r>
              <a:rPr lang="es-ES" sz="900" b="1" dirty="0" smtClean="0">
                <a:solidFill>
                  <a:srgbClr val="3333FF"/>
                </a:solidFill>
              </a:rPr>
              <a:t>La organización confirmará la </a:t>
            </a:r>
            <a:r>
              <a:rPr lang="es-ES" sz="900" b="1" dirty="0">
                <a:solidFill>
                  <a:srgbClr val="3333FF"/>
                </a:solidFill>
              </a:rPr>
              <a:t>asistencia el </a:t>
            </a:r>
            <a:r>
              <a:rPr lang="es-ES" sz="900" b="1" dirty="0" smtClean="0">
                <a:solidFill>
                  <a:srgbClr val="3333FF"/>
                </a:solidFill>
              </a:rPr>
              <a:t>lunes </a:t>
            </a:r>
            <a:r>
              <a:rPr lang="es-ES" sz="900" b="1" dirty="0">
                <a:solidFill>
                  <a:srgbClr val="3333FF"/>
                </a:solidFill>
              </a:rPr>
              <a:t>día </a:t>
            </a:r>
            <a:r>
              <a:rPr lang="es-ES" sz="900" b="1" dirty="0" smtClean="0">
                <a:solidFill>
                  <a:srgbClr val="3333FF"/>
                </a:solidFill>
              </a:rPr>
              <a:t>18 de marzo</a:t>
            </a:r>
            <a:endParaRPr lang="es-ES" sz="900" b="1" dirty="0">
              <a:solidFill>
                <a:srgbClr val="3333FF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4581484" y="6140110"/>
            <a:ext cx="1956383" cy="600164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" sz="1100" b="1" dirty="0">
                <a:solidFill>
                  <a:srgbClr val="FF0000"/>
                </a:solidFill>
              </a:rPr>
              <a:t>Información detallada y </a:t>
            </a:r>
            <a:r>
              <a:rPr lang="es-ES" sz="1100" b="1" dirty="0" smtClean="0">
                <a:solidFill>
                  <a:srgbClr val="FF0000"/>
                </a:solidFill>
              </a:rPr>
              <a:t>folleto </a:t>
            </a:r>
            <a:r>
              <a:rPr lang="es-ES" sz="1100" b="1" dirty="0">
                <a:solidFill>
                  <a:srgbClr val="FF0000"/>
                </a:solidFill>
              </a:rPr>
              <a:t>de la excursión en: </a:t>
            </a:r>
            <a:r>
              <a:rPr lang="es-ES" sz="1100" b="1" dirty="0" smtClean="0">
                <a:solidFill>
                  <a:srgbClr val="FF0000"/>
                </a:solidFill>
              </a:rPr>
              <a:t> </a:t>
            </a:r>
            <a:r>
              <a:rPr lang="es-ES" sz="1100" b="1" dirty="0" smtClean="0">
                <a:solidFill>
                  <a:srgbClr val="FFFF00"/>
                </a:solidFill>
                <a:hlinkClick r:id="rId5"/>
              </a:rPr>
              <a:t>www.aih-ge.org</a:t>
            </a:r>
            <a:r>
              <a:rPr lang="es-ES" sz="1100" b="1" dirty="0" smtClean="0">
                <a:solidFill>
                  <a:srgbClr val="FFFF00"/>
                </a:solidFill>
              </a:rPr>
              <a:t>  </a:t>
            </a:r>
            <a:endParaRPr lang="es-ES" sz="1100" b="1" dirty="0">
              <a:solidFill>
                <a:srgbClr val="FFFF00"/>
              </a:solidFill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08" y="7741988"/>
            <a:ext cx="3569616" cy="665795"/>
          </a:xfrm>
          <a:prstGeom prst="rect">
            <a:avLst/>
          </a:prstGeom>
        </p:spPr>
      </p:pic>
      <p:grpSp>
        <p:nvGrpSpPr>
          <p:cNvPr id="2" name="1 Grupo"/>
          <p:cNvGrpSpPr/>
          <p:nvPr/>
        </p:nvGrpSpPr>
        <p:grpSpPr>
          <a:xfrm>
            <a:off x="421921" y="241208"/>
            <a:ext cx="2977579" cy="1134415"/>
            <a:chOff x="586634" y="194802"/>
            <a:chExt cx="3302090" cy="1310960"/>
          </a:xfrm>
        </p:grpSpPr>
        <p:pic>
          <p:nvPicPr>
            <p:cNvPr id="9" name="8 Imagen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634" y="194802"/>
              <a:ext cx="3302090" cy="1310960"/>
            </a:xfrm>
            <a:prstGeom prst="rect">
              <a:avLst/>
            </a:prstGeom>
            <a:ln w="6350">
              <a:noFill/>
            </a:ln>
          </p:spPr>
        </p:pic>
        <p:sp>
          <p:nvSpPr>
            <p:cNvPr id="14" name="CuadroTexto 13"/>
            <p:cNvSpPr txBox="1"/>
            <p:nvPr/>
          </p:nvSpPr>
          <p:spPr>
            <a:xfrm>
              <a:off x="1675707" y="1049116"/>
              <a:ext cx="119295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s-ES" sz="2000" dirty="0" smtClean="0">
                  <a:ln>
                    <a:solidFill>
                      <a:schemeClr val="bg1"/>
                    </a:solidFill>
                  </a:ln>
                  <a:latin typeface="Berlin Sans FB Demi" panose="020E0802020502020306" pitchFamily="34" charset="0"/>
                </a:rPr>
                <a:t>Albacete</a:t>
              </a:r>
              <a:endParaRPr lang="es-ES" sz="2000" dirty="0">
                <a:ln>
                  <a:solidFill>
                    <a:schemeClr val="bg1"/>
                  </a:solidFill>
                </a:ln>
                <a:latin typeface="Berlin Sans FB Demi" panose="020E0802020502020306" pitchFamily="34" charset="0"/>
              </a:endParaRPr>
            </a:p>
          </p:txBody>
        </p:sp>
      </p:grpSp>
      <p:sp>
        <p:nvSpPr>
          <p:cNvPr id="5127" name="Text Box 69"/>
          <p:cNvSpPr txBox="1">
            <a:spLocks noChangeArrowheads="1"/>
          </p:cNvSpPr>
          <p:nvPr/>
        </p:nvSpPr>
        <p:spPr bwMode="auto">
          <a:xfrm>
            <a:off x="464397" y="4921095"/>
            <a:ext cx="607773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200" b="1" u="sng" dirty="0" smtClean="0">
                <a:ln>
                  <a:solidFill>
                    <a:schemeClr val="bg1"/>
                  </a:solidFill>
                </a:ln>
                <a:solidFill>
                  <a:srgbClr val="3333FF"/>
                </a:solidFill>
                <a:latin typeface="Berlin Sans FB Demi" panose="020E0802020502020306" pitchFamily="34" charset="0"/>
              </a:rPr>
              <a:t>23 </a:t>
            </a:r>
            <a:r>
              <a:rPr lang="es-ES" altLang="es-ES" sz="2200" b="1" u="sng" dirty="0">
                <a:ln>
                  <a:solidFill>
                    <a:schemeClr val="bg1"/>
                  </a:solidFill>
                </a:ln>
                <a:solidFill>
                  <a:srgbClr val="3333FF"/>
                </a:solidFill>
                <a:latin typeface="Berlin Sans FB Demi" panose="020E0802020502020306" pitchFamily="34" charset="0"/>
              </a:rPr>
              <a:t>de marzo </a:t>
            </a:r>
            <a:r>
              <a:rPr lang="es-ES" altLang="es-ES" sz="2200" b="1" u="sng" dirty="0" smtClean="0">
                <a:ln>
                  <a:solidFill>
                    <a:schemeClr val="bg1"/>
                  </a:solidFill>
                </a:ln>
                <a:solidFill>
                  <a:srgbClr val="3333FF"/>
                </a:solidFill>
                <a:latin typeface="Berlin Sans FB Demi" panose="020E0802020502020306" pitchFamily="34" charset="0"/>
              </a:rPr>
              <a:t>2019</a:t>
            </a:r>
            <a:endParaRPr lang="es-ES" altLang="es-ES" sz="2200" b="1" u="sng" dirty="0">
              <a:ln>
                <a:solidFill>
                  <a:schemeClr val="bg1"/>
                </a:solidFill>
              </a:ln>
              <a:solidFill>
                <a:srgbClr val="3333FF"/>
              </a:solidFill>
              <a:latin typeface="Berlin Sans FB Demi" panose="020E0802020502020306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200" b="1" dirty="0" smtClean="0">
                <a:ln>
                  <a:solidFill>
                    <a:schemeClr val="bg1"/>
                  </a:solidFill>
                </a:ln>
                <a:solidFill>
                  <a:srgbClr val="3333FF"/>
                </a:solidFill>
                <a:latin typeface="Berlin Sans FB Demi" panose="020E0802020502020306" pitchFamily="34" charset="0"/>
              </a:rPr>
              <a:t>¿Qué </a:t>
            </a:r>
            <a:r>
              <a:rPr lang="es-ES" altLang="es-ES" sz="2200" b="1" dirty="0" smtClean="0">
                <a:ln>
                  <a:solidFill>
                    <a:schemeClr val="bg1"/>
                  </a:solidFill>
                </a:ln>
                <a:solidFill>
                  <a:srgbClr val="3333FF"/>
                </a:solidFill>
                <a:latin typeface="Berlin Sans FB Demi" panose="020E0802020502020306" pitchFamily="34" charset="0"/>
              </a:rPr>
              <a:t>conocemos sobre </a:t>
            </a:r>
            <a:r>
              <a:rPr lang="es-ES" altLang="es-ES" sz="2200" b="1" dirty="0">
                <a:ln>
                  <a:solidFill>
                    <a:schemeClr val="bg1"/>
                  </a:solidFill>
                </a:ln>
                <a:solidFill>
                  <a:srgbClr val="3333FF"/>
                </a:solidFill>
                <a:latin typeface="Berlin Sans FB Demi" panose="020E0802020502020306" pitchFamily="34" charset="0"/>
              </a:rPr>
              <a:t>el acuífero de </a:t>
            </a:r>
            <a:r>
              <a:rPr lang="es-ES" altLang="es-ES" sz="2200" b="1" dirty="0" err="1">
                <a:ln>
                  <a:solidFill>
                    <a:schemeClr val="bg1"/>
                  </a:solidFill>
                </a:ln>
                <a:solidFill>
                  <a:srgbClr val="3333FF"/>
                </a:solidFill>
                <a:latin typeface="Berlin Sans FB Demi" panose="020E0802020502020306" pitchFamily="34" charset="0"/>
              </a:rPr>
              <a:t>Alcadozo</a:t>
            </a:r>
            <a:r>
              <a:rPr lang="es-ES" altLang="es-ES" sz="2200" b="1" dirty="0">
                <a:ln>
                  <a:solidFill>
                    <a:schemeClr val="bg1"/>
                  </a:solidFill>
                </a:ln>
                <a:solidFill>
                  <a:srgbClr val="3333FF"/>
                </a:solidFill>
                <a:latin typeface="Berlin Sans FB Demi" panose="020E0802020502020306" pitchFamily="34" charset="0"/>
              </a:rPr>
              <a:t> </a:t>
            </a:r>
            <a:r>
              <a:rPr lang="es-ES" altLang="es-ES" sz="2200" b="1" dirty="0" smtClean="0">
                <a:ln>
                  <a:solidFill>
                    <a:schemeClr val="bg1"/>
                  </a:solidFill>
                </a:ln>
                <a:solidFill>
                  <a:srgbClr val="3333FF"/>
                </a:solidFill>
                <a:latin typeface="Berlin Sans FB Demi" panose="020E0802020502020306" pitchFamily="34" charset="0"/>
              </a:rPr>
              <a:t>y sus principales m</a:t>
            </a:r>
            <a:r>
              <a:rPr lang="es-ES" altLang="es-ES" sz="2200" b="1" dirty="0" smtClean="0">
                <a:ln>
                  <a:solidFill>
                    <a:schemeClr val="bg1"/>
                  </a:solidFill>
                </a:ln>
                <a:solidFill>
                  <a:srgbClr val="3333FF"/>
                </a:solidFill>
                <a:latin typeface="Berlin Sans FB Demi" panose="020E0802020502020306" pitchFamily="34" charset="0"/>
              </a:rPr>
              <a:t>anantiales </a:t>
            </a:r>
            <a:r>
              <a:rPr lang="es-ES" altLang="es-ES" sz="2200" b="1" dirty="0" smtClean="0">
                <a:ln>
                  <a:solidFill>
                    <a:schemeClr val="bg1"/>
                  </a:solidFill>
                </a:ln>
                <a:solidFill>
                  <a:srgbClr val="3333FF"/>
                </a:solidFill>
                <a:latin typeface="Berlin Sans FB Demi" panose="020E0802020502020306" pitchFamily="34" charset="0"/>
              </a:rPr>
              <a:t>de </a:t>
            </a:r>
            <a:r>
              <a:rPr lang="es-ES" altLang="es-ES" sz="2200" b="1" dirty="0" err="1" smtClean="0">
                <a:ln>
                  <a:solidFill>
                    <a:schemeClr val="bg1"/>
                  </a:solidFill>
                </a:ln>
                <a:solidFill>
                  <a:srgbClr val="3333FF"/>
                </a:solidFill>
                <a:latin typeface="Berlin Sans FB Demi" panose="020E0802020502020306" pitchFamily="34" charset="0"/>
              </a:rPr>
              <a:t>Ayna</a:t>
            </a:r>
            <a:r>
              <a:rPr lang="es-ES" altLang="es-ES" sz="2200" b="1" dirty="0" smtClean="0">
                <a:ln>
                  <a:solidFill>
                    <a:schemeClr val="bg1"/>
                  </a:solidFill>
                </a:ln>
                <a:solidFill>
                  <a:srgbClr val="3333FF"/>
                </a:solidFill>
                <a:latin typeface="Berlin Sans FB Demi" panose="020E0802020502020306" pitchFamily="34" charset="0"/>
              </a:rPr>
              <a:t> y </a:t>
            </a:r>
            <a:r>
              <a:rPr lang="es-ES" altLang="es-ES" sz="2200" b="1" dirty="0" smtClean="0">
                <a:ln>
                  <a:solidFill>
                    <a:schemeClr val="bg1"/>
                  </a:solidFill>
                </a:ln>
                <a:solidFill>
                  <a:srgbClr val="3333FF"/>
                </a:solidFill>
                <a:latin typeface="Berlin Sans FB Demi" panose="020E0802020502020306" pitchFamily="34" charset="0"/>
              </a:rPr>
              <a:t>Liétor?</a:t>
            </a:r>
            <a:endParaRPr lang="es-ES" altLang="es-ES" sz="2200" b="1" dirty="0">
              <a:ln>
                <a:solidFill>
                  <a:schemeClr val="bg1"/>
                </a:solidFill>
              </a:ln>
              <a:solidFill>
                <a:srgbClr val="3333FF"/>
              </a:solidFill>
              <a:latin typeface="Berlin Sans FB Demi" panose="020E0802020502020306" pitchFamily="34" charset="0"/>
            </a:endParaRPr>
          </a:p>
        </p:txBody>
      </p:sp>
      <p:grpSp>
        <p:nvGrpSpPr>
          <p:cNvPr id="18" name="17 Grupo"/>
          <p:cNvGrpSpPr/>
          <p:nvPr/>
        </p:nvGrpSpPr>
        <p:grpSpPr>
          <a:xfrm>
            <a:off x="350101" y="8650484"/>
            <a:ext cx="5677250" cy="1208936"/>
            <a:chOff x="236004" y="8538287"/>
            <a:chExt cx="5814715" cy="1321279"/>
          </a:xfrm>
        </p:grpSpPr>
        <p:pic>
          <p:nvPicPr>
            <p:cNvPr id="5" name="4 Imagen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00" y="8599358"/>
              <a:ext cx="675075" cy="931604"/>
            </a:xfrm>
            <a:prstGeom prst="rect">
              <a:avLst/>
            </a:prstGeom>
          </p:spPr>
        </p:pic>
        <p:pic>
          <p:nvPicPr>
            <p:cNvPr id="6" name="5 Imagen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6913" y="8641283"/>
              <a:ext cx="910863" cy="910863"/>
            </a:xfrm>
            <a:prstGeom prst="rect">
              <a:avLst/>
            </a:prstGeom>
          </p:spPr>
        </p:pic>
        <p:sp>
          <p:nvSpPr>
            <p:cNvPr id="7" name="6 CuadroTexto"/>
            <p:cNvSpPr txBox="1"/>
            <p:nvPr/>
          </p:nvSpPr>
          <p:spPr>
            <a:xfrm>
              <a:off x="236004" y="9577692"/>
              <a:ext cx="1609311" cy="2691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000" b="1" i="1" dirty="0" smtClean="0"/>
                <a:t>Ayuntamiento </a:t>
              </a:r>
              <a:r>
                <a:rPr lang="es-ES" sz="1000" b="1" i="1" dirty="0" smtClean="0"/>
                <a:t>de </a:t>
              </a:r>
              <a:r>
                <a:rPr lang="es-ES" sz="1000" b="1" i="1" dirty="0" err="1" smtClean="0"/>
                <a:t>Ayna</a:t>
              </a:r>
              <a:endParaRPr lang="es-ES" sz="1000" b="1" i="1" dirty="0"/>
            </a:p>
          </p:txBody>
        </p:sp>
        <p:pic>
          <p:nvPicPr>
            <p:cNvPr id="15" name="14 Imagen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5850" y="8584972"/>
              <a:ext cx="539826" cy="936000"/>
            </a:xfrm>
            <a:prstGeom prst="rect">
              <a:avLst/>
            </a:prstGeom>
          </p:spPr>
        </p:pic>
        <p:sp>
          <p:nvSpPr>
            <p:cNvPr id="27" name="26 CuadroTexto"/>
            <p:cNvSpPr txBox="1"/>
            <p:nvPr/>
          </p:nvSpPr>
          <p:spPr>
            <a:xfrm>
              <a:off x="3808493" y="9590464"/>
              <a:ext cx="1653639" cy="2691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000" b="1" i="1" dirty="0" smtClean="0"/>
                <a:t>Ayuntamiento </a:t>
              </a:r>
              <a:r>
                <a:rPr lang="es-ES" sz="1000" b="1" i="1" dirty="0" smtClean="0"/>
                <a:t>de Liétor</a:t>
              </a:r>
              <a:endParaRPr lang="es-ES" sz="1000" b="1" i="1" dirty="0"/>
            </a:p>
          </p:txBody>
        </p:sp>
        <p:pic>
          <p:nvPicPr>
            <p:cNvPr id="16" name="15 Imagen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7617" y="8538287"/>
              <a:ext cx="783102" cy="1044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1340</TotalTime>
  <Words>135</Words>
  <Application>Microsoft Office PowerPoint</Application>
  <PresentationFormat>A4 (210 x 297 mm)</PresentationFormat>
  <Paragraphs>16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Company>IGME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Luis Carcavilla</dc:creator>
  <cp:lastModifiedBy>Hornero Díaz, Jorge Enrique</cp:lastModifiedBy>
  <cp:revision>117</cp:revision>
  <cp:lastPrinted>2019-02-28T12:43:10Z</cp:lastPrinted>
  <dcterms:created xsi:type="dcterms:W3CDTF">2010-12-17T15:43:29Z</dcterms:created>
  <dcterms:modified xsi:type="dcterms:W3CDTF">2019-02-28T12:54:08Z</dcterms:modified>
</cp:coreProperties>
</file>