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3" r:id="rId4"/>
    <p:sldId id="264" r:id="rId5"/>
    <p:sldId id="262" r:id="rId6"/>
    <p:sldId id="269" r:id="rId7"/>
    <p:sldId id="268" r:id="rId8"/>
    <p:sldId id="266" r:id="rId9"/>
    <p:sldId id="272" r:id="rId10"/>
    <p:sldId id="273" r:id="rId11"/>
    <p:sldId id="274" r:id="rId12"/>
    <p:sldId id="279" r:id="rId13"/>
    <p:sldId id="277" r:id="rId14"/>
    <p:sldId id="278" r:id="rId15"/>
    <p:sldId id="276" r:id="rId16"/>
  </p:sldIdLst>
  <p:sldSz cx="9144000" cy="6858000" type="screen4x3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432"/>
    <a:srgbClr val="E1D5C9"/>
    <a:srgbClr val="000000"/>
    <a:srgbClr val="E93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EAFA-2040-427C-B4F2-51FD479ABEA1}" type="datetimeFigureOut">
              <a:rPr lang="es-ES" smtClean="0"/>
              <a:pPr/>
              <a:t>08/01/2018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1F1-3320-47EF-A563-F3061C86EB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EAFA-2040-427C-B4F2-51FD479ABEA1}" type="datetimeFigureOut">
              <a:rPr lang="es-ES" smtClean="0"/>
              <a:pPr/>
              <a:t>08/01/2018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1F1-3320-47EF-A563-F3061C86EB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EAFA-2040-427C-B4F2-51FD479ABEA1}" type="datetimeFigureOut">
              <a:rPr lang="es-ES" smtClean="0"/>
              <a:pPr/>
              <a:t>08/01/2018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1F1-3320-47EF-A563-F3061C86EB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EAFA-2040-427C-B4F2-51FD479ABEA1}" type="datetimeFigureOut">
              <a:rPr lang="es-ES" smtClean="0"/>
              <a:pPr/>
              <a:t>08/01/2018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1F1-3320-47EF-A563-F3061C86EB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EAFA-2040-427C-B4F2-51FD479ABEA1}" type="datetimeFigureOut">
              <a:rPr lang="es-ES" smtClean="0"/>
              <a:pPr/>
              <a:t>08/01/2018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1F1-3320-47EF-A563-F3061C86EB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EAFA-2040-427C-B4F2-51FD479ABEA1}" type="datetimeFigureOut">
              <a:rPr lang="es-ES" smtClean="0"/>
              <a:pPr/>
              <a:t>08/01/2018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1F1-3320-47EF-A563-F3061C86EB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EAFA-2040-427C-B4F2-51FD479ABEA1}" type="datetimeFigureOut">
              <a:rPr lang="es-ES" smtClean="0"/>
              <a:pPr/>
              <a:t>08/01/2018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1F1-3320-47EF-A563-F3061C86EB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EAFA-2040-427C-B4F2-51FD479ABEA1}" type="datetimeFigureOut">
              <a:rPr lang="es-ES" smtClean="0"/>
              <a:pPr/>
              <a:t>08/01/2018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1F1-3320-47EF-A563-F3061C86EB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EAFA-2040-427C-B4F2-51FD479ABEA1}" type="datetimeFigureOut">
              <a:rPr lang="es-ES" smtClean="0"/>
              <a:pPr/>
              <a:t>08/01/2018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1F1-3320-47EF-A563-F3061C86EB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EAFA-2040-427C-B4F2-51FD479ABEA1}" type="datetimeFigureOut">
              <a:rPr lang="es-ES" smtClean="0"/>
              <a:pPr/>
              <a:t>08/01/2018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1F1-3320-47EF-A563-F3061C86EB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EAFA-2040-427C-B4F2-51FD479ABEA1}" type="datetimeFigureOut">
              <a:rPr lang="es-ES" smtClean="0"/>
              <a:pPr/>
              <a:t>08/01/2018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21F1-3320-47EF-A563-F3061C86EB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3EAFA-2040-427C-B4F2-51FD479ABEA1}" type="datetimeFigureOut">
              <a:rPr lang="es-ES" smtClean="0"/>
              <a:pPr/>
              <a:t>08/01/2018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421F1-3320-47EF-A563-F3061C86EB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4" Type="http://schemas.openxmlformats.org/officeDocument/2006/relationships/hyperlink" Target="mailto:emprendejoven@camaratoledo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1357290" y="-43962"/>
            <a:ext cx="7786710" cy="2643182"/>
          </a:xfrm>
          <a:prstGeom prst="rect">
            <a:avLst/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-32" y="-24"/>
            <a:ext cx="1357290" cy="6858024"/>
          </a:xfrm>
          <a:prstGeom prst="rect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entágono"/>
          <p:cNvSpPr/>
          <p:nvPr/>
        </p:nvSpPr>
        <p:spPr>
          <a:xfrm>
            <a:off x="1357290" y="357166"/>
            <a:ext cx="3929090" cy="1500198"/>
          </a:xfrm>
          <a:prstGeom prst="homePlate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357290" y="571480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Georgia" pitchFamily="18" charset="0"/>
              </a:rPr>
              <a:t>PLAN EMPRENDE</a:t>
            </a:r>
            <a:endParaRPr lang="es-E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357290" y="925281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solidFill>
                  <a:schemeClr val="bg1"/>
                </a:solidFill>
                <a:latin typeface="Georgia" pitchFamily="18" charset="0"/>
              </a:rPr>
              <a:t>JOVEN CLM 2018</a:t>
            </a:r>
            <a:endParaRPr lang="es-ES" sz="24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2285984" y="1571612"/>
            <a:ext cx="142876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5357818" y="500042"/>
            <a:ext cx="3714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Georgia" pitchFamily="18" charset="0"/>
              </a:rPr>
              <a:t>El impulso que tus ideas necesitan</a:t>
            </a:r>
            <a:endParaRPr lang="es-ES" sz="3200" dirty="0">
              <a:latin typeface="Georgia" pitchFamily="18" charset="0"/>
            </a:endParaRPr>
          </a:p>
        </p:txBody>
      </p:sp>
      <p:sp>
        <p:nvSpPr>
          <p:cNvPr id="13" name="16 Rectángulo"/>
          <p:cNvSpPr/>
          <p:nvPr/>
        </p:nvSpPr>
        <p:spPr>
          <a:xfrm>
            <a:off x="1357258" y="2533342"/>
            <a:ext cx="4678214" cy="3803839"/>
          </a:xfrm>
          <a:prstGeom prst="rect">
            <a:avLst/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74736"/>
            <a:ext cx="3139537" cy="4183244"/>
          </a:xfrm>
          <a:prstGeom prst="rect">
            <a:avLst/>
          </a:prstGeom>
        </p:spPr>
      </p:pic>
      <p:pic>
        <p:nvPicPr>
          <p:cNvPr id="15" name="Imagen 14" descr="logo INCY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337181"/>
            <a:ext cx="1543030" cy="47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688"/>
          <a:stretch/>
        </p:blipFill>
        <p:spPr bwMode="auto">
          <a:xfrm>
            <a:off x="3491880" y="6309320"/>
            <a:ext cx="1876400" cy="55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 descr="logo INCY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218" y="6328967"/>
            <a:ext cx="1543030" cy="47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688"/>
          <a:stretch/>
        </p:blipFill>
        <p:spPr bwMode="auto">
          <a:xfrm>
            <a:off x="3481418" y="6301106"/>
            <a:ext cx="1876400" cy="55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C31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-32" y="642918"/>
            <a:ext cx="1357290" cy="6233058"/>
          </a:xfrm>
          <a:prstGeom prst="rect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entágono"/>
          <p:cNvSpPr/>
          <p:nvPr/>
        </p:nvSpPr>
        <p:spPr>
          <a:xfrm>
            <a:off x="1357290" y="-24"/>
            <a:ext cx="3143272" cy="642942"/>
          </a:xfrm>
          <a:prstGeom prst="homePlate">
            <a:avLst/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714480" y="-33061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Georgia" pitchFamily="18" charset="0"/>
              </a:rPr>
              <a:t>PLAN EMPRENDE</a:t>
            </a:r>
            <a:endParaRPr lang="es-ES" dirty="0">
              <a:latin typeface="Georgia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43042" y="181253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Georgia" pitchFamily="18" charset="0"/>
              </a:rPr>
              <a:t>JOVEN CLM</a:t>
            </a:r>
            <a:endParaRPr lang="es-ES" sz="2400" b="1" i="1" dirty="0">
              <a:latin typeface="Georg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5400000">
            <a:off x="5214925" y="2357447"/>
            <a:ext cx="71437" cy="77867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0" y="642918"/>
            <a:ext cx="1357290" cy="5572164"/>
          </a:xfrm>
          <a:prstGeom prst="rect">
            <a:avLst/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33 Imagen" descr="a.png"/>
          <p:cNvPicPr>
            <a:picLocks noChangeAspect="1"/>
          </p:cNvPicPr>
          <p:nvPr/>
        </p:nvPicPr>
        <p:blipFill>
          <a:blip r:embed="rId2" cstate="print"/>
          <a:srcRect l="82073" t="9076" r="519" b="2269"/>
          <a:stretch>
            <a:fillRect/>
          </a:stretch>
        </p:blipFill>
        <p:spPr>
          <a:xfrm>
            <a:off x="0" y="642918"/>
            <a:ext cx="1357290" cy="5582268"/>
          </a:xfrm>
          <a:prstGeom prst="rect">
            <a:avLst/>
          </a:prstGeom>
        </p:spPr>
      </p:pic>
      <p:sp>
        <p:nvSpPr>
          <p:cNvPr id="37" name="36 CuadroTexto"/>
          <p:cNvSpPr txBox="1"/>
          <p:nvPr/>
        </p:nvSpPr>
        <p:spPr>
          <a:xfrm>
            <a:off x="4286248" y="13071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Georgia" pitchFamily="18" charset="0"/>
              </a:rPr>
              <a:t>NETWORKING</a:t>
            </a:r>
            <a:endParaRPr lang="es-ES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428728" y="1357298"/>
            <a:ext cx="4714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Georgia" pitchFamily="18" charset="0"/>
              </a:rPr>
              <a:t>Se promoverán las sinergias </a:t>
            </a:r>
            <a:r>
              <a:rPr lang="es-ES" sz="2400" dirty="0">
                <a:latin typeface="Georgia" pitchFamily="18" charset="0"/>
              </a:rPr>
              <a:t>e intercambios de experiencia </a:t>
            </a:r>
            <a:r>
              <a:rPr lang="es-ES" sz="2400" dirty="0" smtClean="0">
                <a:latin typeface="Georgia" pitchFamily="18" charset="0"/>
              </a:rPr>
              <a:t>entre los </a:t>
            </a:r>
            <a:r>
              <a:rPr lang="es-ES" sz="2400" dirty="0">
                <a:latin typeface="Georgia" pitchFamily="18" charset="0"/>
              </a:rPr>
              <a:t>participantes en el </a:t>
            </a:r>
            <a:r>
              <a:rPr lang="es-ES" sz="2400" dirty="0" smtClean="0">
                <a:latin typeface="Georgia" pitchFamily="18" charset="0"/>
              </a:rPr>
              <a:t>mismo.</a:t>
            </a:r>
            <a:endParaRPr lang="es-ES" sz="2400" dirty="0">
              <a:latin typeface="Georgia" pitchFamily="18" charset="0"/>
            </a:endParaRPr>
          </a:p>
        </p:txBody>
      </p:sp>
      <p:pic>
        <p:nvPicPr>
          <p:cNvPr id="20484" name="Picture 4" descr="http://eserplife.com/wp-content/uploads/2013/08/networ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357562"/>
            <a:ext cx="4071966" cy="2714645"/>
          </a:xfrm>
          <a:prstGeom prst="rect">
            <a:avLst/>
          </a:prstGeom>
          <a:noFill/>
        </p:spPr>
      </p:pic>
      <p:grpSp>
        <p:nvGrpSpPr>
          <p:cNvPr id="17" name="Grupo 16"/>
          <p:cNvGrpSpPr/>
          <p:nvPr/>
        </p:nvGrpSpPr>
        <p:grpSpPr>
          <a:xfrm>
            <a:off x="5899494" y="1285857"/>
            <a:ext cx="3209010" cy="2575192"/>
            <a:chOff x="3059832" y="1285856"/>
            <a:chExt cx="5441258" cy="4015351"/>
          </a:xfrm>
        </p:grpSpPr>
        <p:sp>
          <p:nvSpPr>
            <p:cNvPr id="18" name="34 Pentágono"/>
            <p:cNvSpPr/>
            <p:nvPr/>
          </p:nvSpPr>
          <p:spPr>
            <a:xfrm rot="5400000">
              <a:off x="2736788" y="3496273"/>
              <a:ext cx="3366717" cy="181375"/>
            </a:xfrm>
            <a:prstGeom prst="homePlate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19" name="35 Pentágono"/>
            <p:cNvSpPr/>
            <p:nvPr/>
          </p:nvSpPr>
          <p:spPr>
            <a:xfrm rot="5400000">
              <a:off x="5155125" y="3527161"/>
              <a:ext cx="3366717" cy="181375"/>
            </a:xfrm>
            <a:prstGeom prst="homePlate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2" name="15 Rectángulo redondeado"/>
            <p:cNvSpPr/>
            <p:nvPr/>
          </p:nvSpPr>
          <p:spPr>
            <a:xfrm>
              <a:off x="3059832" y="1285856"/>
              <a:ext cx="5441258" cy="679520"/>
            </a:xfrm>
            <a:prstGeom prst="roundRect">
              <a:avLst/>
            </a:prstGeom>
            <a:gradFill flip="none" rotWithShape="1">
              <a:gsLst>
                <a:gs pos="0">
                  <a:srgbClr val="E1D5C9">
                    <a:shade val="30000"/>
                    <a:satMod val="115000"/>
                  </a:srgbClr>
                </a:gs>
                <a:gs pos="50000">
                  <a:srgbClr val="E1D5C9">
                    <a:shade val="67500"/>
                    <a:satMod val="115000"/>
                  </a:srgbClr>
                </a:gs>
                <a:gs pos="100000">
                  <a:srgbClr val="E1D5C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3" name="16 CuadroTexto"/>
            <p:cNvSpPr txBox="1"/>
            <p:nvPr/>
          </p:nvSpPr>
          <p:spPr>
            <a:xfrm>
              <a:off x="3180749" y="1389387"/>
              <a:ext cx="50180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itchFamily="18" charset="0"/>
                </a:rPr>
                <a:t>EMPRENDE</a:t>
              </a:r>
              <a:r>
                <a:rPr lang="es-E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itchFamily="18" charset="0"/>
                </a:rPr>
                <a:t> </a:t>
              </a:r>
              <a:r>
                <a:rPr lang="es-E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itchFamily="18" charset="0"/>
                </a:rPr>
                <a:t>JOVEN CLM </a:t>
              </a:r>
            </a:p>
          </p:txBody>
        </p:sp>
        <p:sp>
          <p:nvSpPr>
            <p:cNvPr id="24" name="20 Rectángulo redondeado"/>
            <p:cNvSpPr/>
            <p:nvPr/>
          </p:nvSpPr>
          <p:spPr>
            <a:xfrm>
              <a:off x="3724875" y="2305138"/>
              <a:ext cx="3869339" cy="432422"/>
            </a:xfrm>
            <a:prstGeom prst="roundRect">
              <a:avLst/>
            </a:prstGeom>
            <a:solidFill>
              <a:srgbClr val="C31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5" name="21 CuadroTexto"/>
            <p:cNvSpPr txBox="1"/>
            <p:nvPr/>
          </p:nvSpPr>
          <p:spPr>
            <a:xfrm>
              <a:off x="3724876" y="2357677"/>
              <a:ext cx="38693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FORMACIÓN CONJUNTA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6" name="22 Rectángulo redondeado"/>
            <p:cNvSpPr/>
            <p:nvPr/>
          </p:nvSpPr>
          <p:spPr>
            <a:xfrm>
              <a:off x="3724875" y="2861109"/>
              <a:ext cx="3869339" cy="432422"/>
            </a:xfrm>
            <a:prstGeom prst="roundRect">
              <a:avLst/>
            </a:prstGeom>
            <a:solidFill>
              <a:srgbClr val="C31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7" name="23 CuadroTexto"/>
            <p:cNvSpPr txBox="1"/>
            <p:nvPr/>
          </p:nvSpPr>
          <p:spPr>
            <a:xfrm>
              <a:off x="3724875" y="2912384"/>
              <a:ext cx="38693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SEGUIMIENTO INDIVIDUALIZADO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" name="26 Rectángulo redondeado"/>
            <p:cNvSpPr/>
            <p:nvPr/>
          </p:nvSpPr>
          <p:spPr>
            <a:xfrm>
              <a:off x="3724875" y="3417080"/>
              <a:ext cx="3869339" cy="432422"/>
            </a:xfrm>
            <a:prstGeom prst="roundRect">
              <a:avLst/>
            </a:prstGeom>
            <a:solidFill>
              <a:srgbClr val="C31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9" name="27 CuadroTexto"/>
            <p:cNvSpPr txBox="1"/>
            <p:nvPr/>
          </p:nvSpPr>
          <p:spPr>
            <a:xfrm>
              <a:off x="3724875" y="3468355"/>
              <a:ext cx="38693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PROPUESTA DE IDEA ADAPTADA 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" name="28 Rectángulo redondeado"/>
            <p:cNvSpPr/>
            <p:nvPr/>
          </p:nvSpPr>
          <p:spPr>
            <a:xfrm>
              <a:off x="3724875" y="3973052"/>
              <a:ext cx="3869339" cy="43242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32" name="29 CuadroTexto"/>
            <p:cNvSpPr txBox="1"/>
            <p:nvPr/>
          </p:nvSpPr>
          <p:spPr>
            <a:xfrm>
              <a:off x="3724875" y="4024327"/>
              <a:ext cx="38693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NETWORKING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" name="31 Rectángulo redondeado"/>
            <p:cNvSpPr/>
            <p:nvPr/>
          </p:nvSpPr>
          <p:spPr>
            <a:xfrm>
              <a:off x="3724875" y="4529023"/>
              <a:ext cx="3869339" cy="432422"/>
            </a:xfrm>
            <a:prstGeom prst="roundRect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35" name="32 CuadroTexto"/>
            <p:cNvSpPr txBox="1"/>
            <p:nvPr/>
          </p:nvSpPr>
          <p:spPr>
            <a:xfrm>
              <a:off x="3724875" y="4580298"/>
              <a:ext cx="38693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MENTORING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1681218" y="6256482"/>
            <a:ext cx="3676600" cy="556894"/>
            <a:chOff x="1681218" y="6301106"/>
            <a:chExt cx="3676600" cy="556894"/>
          </a:xfrm>
        </p:grpSpPr>
        <p:pic>
          <p:nvPicPr>
            <p:cNvPr id="38" name="Imagen 37" descr="logo INCYD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218" y="6328967"/>
              <a:ext cx="1543030" cy="476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5688"/>
            <a:stretch/>
          </p:blipFill>
          <p:spPr bwMode="auto">
            <a:xfrm>
              <a:off x="3481418" y="6301106"/>
              <a:ext cx="1876400" cy="556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C31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-32" y="642918"/>
            <a:ext cx="1357290" cy="6233058"/>
          </a:xfrm>
          <a:prstGeom prst="rect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entágono"/>
          <p:cNvSpPr/>
          <p:nvPr/>
        </p:nvSpPr>
        <p:spPr>
          <a:xfrm>
            <a:off x="1357290" y="-24"/>
            <a:ext cx="3143272" cy="642942"/>
          </a:xfrm>
          <a:prstGeom prst="homePlate">
            <a:avLst/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714480" y="-33061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Georgia" pitchFamily="18" charset="0"/>
              </a:rPr>
              <a:t>PLAN EMPRENDE</a:t>
            </a:r>
            <a:endParaRPr lang="es-ES" dirty="0">
              <a:latin typeface="Georgia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43042" y="181253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Georgia" pitchFamily="18" charset="0"/>
              </a:rPr>
              <a:t>JOVEN CLM</a:t>
            </a:r>
            <a:endParaRPr lang="es-ES" sz="2400" b="1" i="1" dirty="0">
              <a:latin typeface="Georg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5400000">
            <a:off x="5214925" y="2357447"/>
            <a:ext cx="71437" cy="77867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0" y="642918"/>
            <a:ext cx="1357290" cy="5572164"/>
          </a:xfrm>
          <a:prstGeom prst="rect">
            <a:avLst/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33 Imagen" descr="a.png"/>
          <p:cNvPicPr>
            <a:picLocks noChangeAspect="1"/>
          </p:cNvPicPr>
          <p:nvPr/>
        </p:nvPicPr>
        <p:blipFill>
          <a:blip r:embed="rId2" cstate="print"/>
          <a:srcRect l="82073" t="9076" r="519" b="2269"/>
          <a:stretch>
            <a:fillRect/>
          </a:stretch>
        </p:blipFill>
        <p:spPr>
          <a:xfrm>
            <a:off x="0" y="642918"/>
            <a:ext cx="1357290" cy="5582268"/>
          </a:xfrm>
          <a:prstGeom prst="rect">
            <a:avLst/>
          </a:prstGeom>
        </p:spPr>
      </p:pic>
      <p:sp>
        <p:nvSpPr>
          <p:cNvPr id="37" name="36 CuadroTexto"/>
          <p:cNvSpPr txBox="1"/>
          <p:nvPr/>
        </p:nvSpPr>
        <p:spPr>
          <a:xfrm>
            <a:off x="4286248" y="13071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Georgia" pitchFamily="18" charset="0"/>
              </a:rPr>
              <a:t>MENTORING</a:t>
            </a:r>
            <a:endParaRPr lang="es-ES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428728" y="1357298"/>
            <a:ext cx="485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Georgia" pitchFamily="18" charset="0"/>
              </a:rPr>
              <a:t>Aquellos </a:t>
            </a:r>
            <a:r>
              <a:rPr lang="es-ES" sz="2400" dirty="0">
                <a:latin typeface="Georgia" pitchFamily="18" charset="0"/>
              </a:rPr>
              <a:t>participantes que finalizando </a:t>
            </a:r>
            <a:r>
              <a:rPr lang="es-ES" sz="2400" dirty="0" smtClean="0">
                <a:latin typeface="Georgia" pitchFamily="18" charset="0"/>
              </a:rPr>
              <a:t>el programa </a:t>
            </a:r>
            <a:r>
              <a:rPr lang="es-ES" sz="2400" dirty="0">
                <a:latin typeface="Georgia" pitchFamily="18" charset="0"/>
              </a:rPr>
              <a:t>inicien la puesta en marcha de </a:t>
            </a:r>
            <a:r>
              <a:rPr lang="es-ES" sz="2400" dirty="0" smtClean="0">
                <a:latin typeface="Georgia" pitchFamily="18" charset="0"/>
              </a:rPr>
              <a:t>la empresa </a:t>
            </a:r>
            <a:r>
              <a:rPr lang="es-ES" sz="2400" dirty="0">
                <a:latin typeface="Georgia" pitchFamily="18" charset="0"/>
              </a:rPr>
              <a:t>dispondrán de una </a:t>
            </a:r>
            <a:r>
              <a:rPr lang="es-ES" sz="2400" dirty="0" err="1" smtClean="0">
                <a:latin typeface="Georgia" pitchFamily="18" charset="0"/>
              </a:rPr>
              <a:t>mentorización</a:t>
            </a:r>
            <a:r>
              <a:rPr lang="es-ES" sz="2400" dirty="0" smtClean="0">
                <a:latin typeface="Georgia" pitchFamily="18" charset="0"/>
              </a:rPr>
              <a:t> y formación adicional</a:t>
            </a:r>
            <a:r>
              <a:rPr lang="es-ES" sz="2400" dirty="0">
                <a:latin typeface="Georgia" pitchFamily="18" charset="0"/>
              </a:rPr>
              <a:t>.</a:t>
            </a:r>
          </a:p>
        </p:txBody>
      </p:sp>
      <p:pic>
        <p:nvPicPr>
          <p:cNvPr id="21508" name="Picture 4" descr="http://3.bp.blogspot.com/-XK47lD4GTSQ/VaNdPa_hi7I/AAAAAAAAZlY/J4T2UO7ny7o/s1600/mentoring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516" y="3714752"/>
            <a:ext cx="4223930" cy="2181337"/>
          </a:xfrm>
          <a:prstGeom prst="rect">
            <a:avLst/>
          </a:prstGeom>
          <a:noFill/>
        </p:spPr>
      </p:pic>
      <p:grpSp>
        <p:nvGrpSpPr>
          <p:cNvPr id="18" name="Grupo 17"/>
          <p:cNvGrpSpPr/>
          <p:nvPr/>
        </p:nvGrpSpPr>
        <p:grpSpPr>
          <a:xfrm>
            <a:off x="5899494" y="1285857"/>
            <a:ext cx="3209010" cy="2575192"/>
            <a:chOff x="3059832" y="1285856"/>
            <a:chExt cx="5441258" cy="4015351"/>
          </a:xfrm>
        </p:grpSpPr>
        <p:sp>
          <p:nvSpPr>
            <p:cNvPr id="19" name="34 Pentágono"/>
            <p:cNvSpPr/>
            <p:nvPr/>
          </p:nvSpPr>
          <p:spPr>
            <a:xfrm rot="5400000">
              <a:off x="2736788" y="3496273"/>
              <a:ext cx="3366717" cy="181375"/>
            </a:xfrm>
            <a:prstGeom prst="homePlate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0" name="35 Pentágono"/>
            <p:cNvSpPr/>
            <p:nvPr/>
          </p:nvSpPr>
          <p:spPr>
            <a:xfrm rot="5400000">
              <a:off x="5155125" y="3527161"/>
              <a:ext cx="3366717" cy="181375"/>
            </a:xfrm>
            <a:prstGeom prst="homePlate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2" name="15 Rectángulo redondeado"/>
            <p:cNvSpPr/>
            <p:nvPr/>
          </p:nvSpPr>
          <p:spPr>
            <a:xfrm>
              <a:off x="3059832" y="1285856"/>
              <a:ext cx="5441258" cy="679520"/>
            </a:xfrm>
            <a:prstGeom prst="roundRect">
              <a:avLst/>
            </a:prstGeom>
            <a:gradFill flip="none" rotWithShape="1">
              <a:gsLst>
                <a:gs pos="0">
                  <a:srgbClr val="E1D5C9">
                    <a:shade val="30000"/>
                    <a:satMod val="115000"/>
                  </a:srgbClr>
                </a:gs>
                <a:gs pos="50000">
                  <a:srgbClr val="E1D5C9">
                    <a:shade val="67500"/>
                    <a:satMod val="115000"/>
                  </a:srgbClr>
                </a:gs>
                <a:gs pos="100000">
                  <a:srgbClr val="E1D5C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3" name="16 CuadroTexto"/>
            <p:cNvSpPr txBox="1"/>
            <p:nvPr/>
          </p:nvSpPr>
          <p:spPr>
            <a:xfrm>
              <a:off x="3180749" y="1389387"/>
              <a:ext cx="50180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itchFamily="18" charset="0"/>
                </a:rPr>
                <a:t>EMPRENDE</a:t>
              </a:r>
              <a:r>
                <a:rPr lang="es-E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itchFamily="18" charset="0"/>
                </a:rPr>
                <a:t> </a:t>
              </a:r>
              <a:r>
                <a:rPr lang="es-E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itchFamily="18" charset="0"/>
                </a:rPr>
                <a:t>JOVEN CLM </a:t>
              </a:r>
            </a:p>
          </p:txBody>
        </p:sp>
        <p:sp>
          <p:nvSpPr>
            <p:cNvPr id="24" name="20 Rectángulo redondeado"/>
            <p:cNvSpPr/>
            <p:nvPr/>
          </p:nvSpPr>
          <p:spPr>
            <a:xfrm>
              <a:off x="3724875" y="2305138"/>
              <a:ext cx="3869339" cy="432422"/>
            </a:xfrm>
            <a:prstGeom prst="roundRect">
              <a:avLst/>
            </a:prstGeom>
            <a:solidFill>
              <a:srgbClr val="C31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5" name="21 CuadroTexto"/>
            <p:cNvSpPr txBox="1"/>
            <p:nvPr/>
          </p:nvSpPr>
          <p:spPr>
            <a:xfrm>
              <a:off x="3724876" y="2357677"/>
              <a:ext cx="38693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FORMACIÓN CONJUNTA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6" name="22 Rectángulo redondeado"/>
            <p:cNvSpPr/>
            <p:nvPr/>
          </p:nvSpPr>
          <p:spPr>
            <a:xfrm>
              <a:off x="3724875" y="2861109"/>
              <a:ext cx="3869339" cy="432422"/>
            </a:xfrm>
            <a:prstGeom prst="roundRect">
              <a:avLst/>
            </a:prstGeom>
            <a:solidFill>
              <a:srgbClr val="C31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7" name="23 CuadroTexto"/>
            <p:cNvSpPr txBox="1"/>
            <p:nvPr/>
          </p:nvSpPr>
          <p:spPr>
            <a:xfrm>
              <a:off x="3724875" y="2912384"/>
              <a:ext cx="38693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SEGUIMIENTO INDIVIDUALIZADO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" name="26 Rectángulo redondeado"/>
            <p:cNvSpPr/>
            <p:nvPr/>
          </p:nvSpPr>
          <p:spPr>
            <a:xfrm>
              <a:off x="3724875" y="3417080"/>
              <a:ext cx="3869339" cy="432422"/>
            </a:xfrm>
            <a:prstGeom prst="roundRect">
              <a:avLst/>
            </a:prstGeom>
            <a:solidFill>
              <a:srgbClr val="C31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9" name="27 CuadroTexto"/>
            <p:cNvSpPr txBox="1"/>
            <p:nvPr/>
          </p:nvSpPr>
          <p:spPr>
            <a:xfrm>
              <a:off x="3724875" y="3468355"/>
              <a:ext cx="38693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PROPUESTA DE IDEA ADAPTADA 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" name="28 Rectángulo redondeado"/>
            <p:cNvSpPr/>
            <p:nvPr/>
          </p:nvSpPr>
          <p:spPr>
            <a:xfrm>
              <a:off x="3724875" y="3973052"/>
              <a:ext cx="3869339" cy="432422"/>
            </a:xfrm>
            <a:prstGeom prst="roundRect">
              <a:avLst/>
            </a:prstGeom>
            <a:solidFill>
              <a:srgbClr val="C31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32" name="29 CuadroTexto"/>
            <p:cNvSpPr txBox="1"/>
            <p:nvPr/>
          </p:nvSpPr>
          <p:spPr>
            <a:xfrm>
              <a:off x="3724875" y="4024327"/>
              <a:ext cx="38693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NETWORKING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" name="31 Rectángulo redondeado"/>
            <p:cNvSpPr/>
            <p:nvPr/>
          </p:nvSpPr>
          <p:spPr>
            <a:xfrm>
              <a:off x="3724875" y="4529023"/>
              <a:ext cx="3869339" cy="43242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35" name="32 CuadroTexto"/>
            <p:cNvSpPr txBox="1"/>
            <p:nvPr/>
          </p:nvSpPr>
          <p:spPr>
            <a:xfrm>
              <a:off x="3724875" y="4580298"/>
              <a:ext cx="38693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MENTORING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1681218" y="6256482"/>
            <a:ext cx="3676600" cy="556894"/>
            <a:chOff x="1681218" y="6301106"/>
            <a:chExt cx="3676600" cy="556894"/>
          </a:xfrm>
        </p:grpSpPr>
        <p:pic>
          <p:nvPicPr>
            <p:cNvPr id="38" name="Imagen 37" descr="logo INCYD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218" y="6328967"/>
              <a:ext cx="1543030" cy="476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5688"/>
            <a:stretch/>
          </p:blipFill>
          <p:spPr bwMode="auto">
            <a:xfrm>
              <a:off x="3481418" y="6301106"/>
              <a:ext cx="1876400" cy="556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C31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-32" y="642918"/>
            <a:ext cx="1357290" cy="6233058"/>
          </a:xfrm>
          <a:prstGeom prst="rect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entágono"/>
          <p:cNvSpPr/>
          <p:nvPr/>
        </p:nvSpPr>
        <p:spPr>
          <a:xfrm>
            <a:off x="1357290" y="-24"/>
            <a:ext cx="3143272" cy="642942"/>
          </a:xfrm>
          <a:prstGeom prst="homePlate">
            <a:avLst/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714480" y="-33061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Georgia" pitchFamily="18" charset="0"/>
              </a:rPr>
              <a:t>PLAN EMPRENDE</a:t>
            </a:r>
            <a:endParaRPr lang="es-ES" dirty="0">
              <a:latin typeface="Georgia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43042" y="181253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Georgia" pitchFamily="18" charset="0"/>
              </a:rPr>
              <a:t>JOVEN CLM</a:t>
            </a:r>
            <a:endParaRPr lang="es-ES" sz="2400" b="1" i="1" dirty="0">
              <a:latin typeface="Georg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5400000">
            <a:off x="5214925" y="2357447"/>
            <a:ext cx="71437" cy="77867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0" y="642918"/>
            <a:ext cx="1357290" cy="5572164"/>
          </a:xfrm>
          <a:prstGeom prst="rect">
            <a:avLst/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33 Imagen" descr="a.png"/>
          <p:cNvPicPr>
            <a:picLocks noChangeAspect="1"/>
          </p:cNvPicPr>
          <p:nvPr/>
        </p:nvPicPr>
        <p:blipFill>
          <a:blip r:embed="rId2" cstate="print"/>
          <a:srcRect l="82073" t="9076" r="519" b="2269"/>
          <a:stretch>
            <a:fillRect/>
          </a:stretch>
        </p:blipFill>
        <p:spPr>
          <a:xfrm>
            <a:off x="0" y="642918"/>
            <a:ext cx="1357290" cy="5582268"/>
          </a:xfrm>
          <a:prstGeom prst="rect">
            <a:avLst/>
          </a:prstGeom>
        </p:spPr>
      </p:pic>
      <p:sp>
        <p:nvSpPr>
          <p:cNvPr id="37" name="36 CuadroTexto"/>
          <p:cNvSpPr txBox="1"/>
          <p:nvPr/>
        </p:nvSpPr>
        <p:spPr>
          <a:xfrm>
            <a:off x="4286248" y="13071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Georgia" pitchFamily="18" charset="0"/>
              </a:rPr>
              <a:t>OTRAS VENTAJAS DEL PLAN</a:t>
            </a:r>
            <a:endParaRPr lang="es-ES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19 Rectángulo"/>
          <p:cNvSpPr/>
          <p:nvPr/>
        </p:nvSpPr>
        <p:spPr>
          <a:xfrm rot="5400000">
            <a:off x="5143504" y="-785809"/>
            <a:ext cx="71437" cy="79295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1928794" y="1714488"/>
            <a:ext cx="6643734" cy="1000132"/>
          </a:xfrm>
          <a:prstGeom prst="roundRect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1928794" y="1785926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Georgia" pitchFamily="18" charset="0"/>
              </a:rPr>
              <a:t>Programa GRATUITO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1681218" y="6256482"/>
            <a:ext cx="3676600" cy="556894"/>
            <a:chOff x="1681218" y="6301106"/>
            <a:chExt cx="3676600" cy="556894"/>
          </a:xfrm>
        </p:grpSpPr>
        <p:pic>
          <p:nvPicPr>
            <p:cNvPr id="24" name="Imagen 23" descr="logo INCYD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218" y="6328967"/>
              <a:ext cx="1543030" cy="476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5688"/>
            <a:stretch/>
          </p:blipFill>
          <p:spPr bwMode="auto">
            <a:xfrm>
              <a:off x="3481418" y="6301106"/>
              <a:ext cx="1876400" cy="556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C31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-32" y="642918"/>
            <a:ext cx="1357290" cy="6233058"/>
          </a:xfrm>
          <a:prstGeom prst="rect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entágono"/>
          <p:cNvSpPr/>
          <p:nvPr/>
        </p:nvSpPr>
        <p:spPr>
          <a:xfrm>
            <a:off x="1357290" y="-24"/>
            <a:ext cx="3143272" cy="642942"/>
          </a:xfrm>
          <a:prstGeom prst="homePlate">
            <a:avLst/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714480" y="-33061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Georgia" pitchFamily="18" charset="0"/>
              </a:rPr>
              <a:t>PLAN EMPRENDE</a:t>
            </a:r>
            <a:endParaRPr lang="es-ES" dirty="0">
              <a:latin typeface="Georgia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43042" y="181253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Georgia" pitchFamily="18" charset="0"/>
              </a:rPr>
              <a:t>JOVEN CLM</a:t>
            </a:r>
            <a:endParaRPr lang="es-ES" sz="2400" b="1" i="1" dirty="0">
              <a:latin typeface="Georg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5400000">
            <a:off x="5214925" y="2357447"/>
            <a:ext cx="71437" cy="77867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0" y="642918"/>
            <a:ext cx="1357290" cy="5572164"/>
          </a:xfrm>
          <a:prstGeom prst="rect">
            <a:avLst/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33 Imagen" descr="a.png"/>
          <p:cNvPicPr>
            <a:picLocks noChangeAspect="1"/>
          </p:cNvPicPr>
          <p:nvPr/>
        </p:nvPicPr>
        <p:blipFill>
          <a:blip r:embed="rId2" cstate="print"/>
          <a:srcRect l="82073" t="9076" r="519" b="2269"/>
          <a:stretch>
            <a:fillRect/>
          </a:stretch>
        </p:blipFill>
        <p:spPr>
          <a:xfrm>
            <a:off x="0" y="642918"/>
            <a:ext cx="1357290" cy="5582268"/>
          </a:xfrm>
          <a:prstGeom prst="rect">
            <a:avLst/>
          </a:prstGeom>
        </p:spPr>
      </p:pic>
      <p:sp>
        <p:nvSpPr>
          <p:cNvPr id="37" name="36 CuadroTexto"/>
          <p:cNvSpPr txBox="1"/>
          <p:nvPr/>
        </p:nvSpPr>
        <p:spPr>
          <a:xfrm>
            <a:off x="4286248" y="13071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Georgia" pitchFamily="18" charset="0"/>
              </a:rPr>
              <a:t>¿DÓNDE SE IMPARTE EL PLAN?</a:t>
            </a:r>
            <a:endParaRPr lang="es-ES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4583" name="Picture 7" descr="http://farm9.staticflickr.com/8024/7514540510_3c1ecbec9d_o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357290" y="642918"/>
            <a:ext cx="7786710" cy="5624800"/>
          </a:xfrm>
          <a:prstGeom prst="rect">
            <a:avLst/>
          </a:prstGeom>
          <a:noFill/>
        </p:spPr>
      </p:pic>
      <p:sp>
        <p:nvSpPr>
          <p:cNvPr id="14" name="13 Rectángulo"/>
          <p:cNvSpPr/>
          <p:nvPr/>
        </p:nvSpPr>
        <p:spPr>
          <a:xfrm>
            <a:off x="1571604" y="928670"/>
            <a:ext cx="34324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Georgia" pitchFamily="18" charset="0"/>
              </a:rPr>
              <a:t>Posibles lugares </a:t>
            </a:r>
            <a:r>
              <a:rPr lang="es-ES" sz="2000" b="1" dirty="0">
                <a:latin typeface="Georgia" pitchFamily="18" charset="0"/>
              </a:rPr>
              <a:t>de </a:t>
            </a:r>
            <a:r>
              <a:rPr lang="es-ES" sz="2000" b="1" dirty="0" smtClean="0">
                <a:latin typeface="Georgia" pitchFamily="18" charset="0"/>
              </a:rPr>
              <a:t>impartición</a:t>
            </a:r>
          </a:p>
          <a:p>
            <a:endParaRPr lang="es-ES" sz="2000" dirty="0"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Georgia" pitchFamily="18" charset="0"/>
              </a:rPr>
              <a:t>Ocaña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Georgia" pitchFamily="18" charset="0"/>
              </a:rPr>
              <a:t>Toledo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Georgia" pitchFamily="18" charset="0"/>
              </a:rPr>
              <a:t>Talavera </a:t>
            </a:r>
            <a:r>
              <a:rPr lang="es-ES" sz="2000" dirty="0">
                <a:latin typeface="Georgia" pitchFamily="18" charset="0"/>
              </a:rPr>
              <a:t>de la </a:t>
            </a:r>
            <a:r>
              <a:rPr lang="es-ES" sz="2000" dirty="0" smtClean="0">
                <a:latin typeface="Georgia" pitchFamily="18" charset="0"/>
              </a:rPr>
              <a:t>Reina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Georgia" pitchFamily="18" charset="0"/>
              </a:rPr>
              <a:t>Mora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Georgia" pitchFamily="18" charset="0"/>
              </a:rPr>
              <a:t>Quintanar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Georgia" pitchFamily="18" charset="0"/>
              </a:rPr>
              <a:t>Oropesa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Georgia" pitchFamily="18" charset="0"/>
              </a:rPr>
              <a:t>Ventas con Peña Aguilera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Georgia" pitchFamily="18" charset="0"/>
              </a:rPr>
              <a:t>Guadalajara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Georgia" pitchFamily="18" charset="0"/>
              </a:rPr>
              <a:t>Azuqueca</a:t>
            </a:r>
            <a:r>
              <a:rPr lang="es-ES" sz="2000" dirty="0" smtClean="0">
                <a:latin typeface="Georgia" pitchFamily="18" charset="0"/>
              </a:rPr>
              <a:t> de Henares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Georgia" pitchFamily="18" charset="0"/>
              </a:rPr>
              <a:t>Alovera</a:t>
            </a:r>
            <a:endParaRPr lang="es-ES" sz="2000" dirty="0" smtClean="0"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Georgia" pitchFamily="18" charset="0"/>
              </a:rPr>
              <a:t>Cabanillas del Campo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Georgia" pitchFamily="18" charset="0"/>
              </a:rPr>
              <a:t>Sigüenza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Georgia" pitchFamily="18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681218" y="6256482"/>
            <a:ext cx="3676600" cy="556894"/>
            <a:chOff x="1681218" y="6301106"/>
            <a:chExt cx="3676600" cy="556894"/>
          </a:xfrm>
        </p:grpSpPr>
        <p:pic>
          <p:nvPicPr>
            <p:cNvPr id="17" name="Imagen 16" descr="logo INCYD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218" y="6328967"/>
              <a:ext cx="1543030" cy="476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5688"/>
            <a:stretch/>
          </p:blipFill>
          <p:spPr bwMode="auto">
            <a:xfrm>
              <a:off x="3481418" y="6301106"/>
              <a:ext cx="1876400" cy="556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13 Rectángulo"/>
          <p:cNvSpPr/>
          <p:nvPr/>
        </p:nvSpPr>
        <p:spPr>
          <a:xfrm>
            <a:off x="5244012" y="908720"/>
            <a:ext cx="34324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Georgia" pitchFamily="18" charset="0"/>
              </a:rPr>
              <a:t>Posibles lugares </a:t>
            </a:r>
            <a:r>
              <a:rPr lang="es-ES" sz="2000" b="1" dirty="0">
                <a:latin typeface="Georgia" pitchFamily="18" charset="0"/>
              </a:rPr>
              <a:t>de </a:t>
            </a:r>
            <a:r>
              <a:rPr lang="es-ES" sz="2000" b="1" dirty="0" smtClean="0">
                <a:latin typeface="Georgia" pitchFamily="18" charset="0"/>
              </a:rPr>
              <a:t>impartición</a:t>
            </a:r>
          </a:p>
          <a:p>
            <a:endParaRPr lang="es-ES" sz="2000" dirty="0"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Georgia" pitchFamily="18" charset="0"/>
              </a:rPr>
              <a:t>Jadraque</a:t>
            </a:r>
            <a:endParaRPr lang="es-ES" sz="2000" dirty="0" smtClean="0"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Georgia" pitchFamily="18" charset="0"/>
              </a:rPr>
              <a:t>Torija</a:t>
            </a:r>
            <a:endParaRPr lang="es-ES" sz="2000" dirty="0" smtClean="0"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Georgia" pitchFamily="18" charset="0"/>
              </a:rPr>
              <a:t>Pioz</a:t>
            </a:r>
            <a:endParaRPr lang="es-ES" sz="2000" dirty="0"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err="1">
                <a:latin typeface="Georgia" pitchFamily="18" charset="0"/>
              </a:rPr>
              <a:t>Horche</a:t>
            </a:r>
            <a:endParaRPr lang="es-ES" sz="2000" dirty="0"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Georgia" pitchFamily="18" charset="0"/>
              </a:rPr>
              <a:t>Brihuega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Georgia" pitchFamily="18" charset="0"/>
              </a:rPr>
              <a:t>Tobarra</a:t>
            </a:r>
            <a:endParaRPr lang="es-ES" sz="2000" dirty="0" smtClean="0"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Georgia" pitchFamily="18" charset="0"/>
              </a:rPr>
              <a:t>Hellín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Georgia" pitchFamily="18" charset="0"/>
              </a:rPr>
              <a:t>Albacete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Georgia" pitchFamily="18" charset="0"/>
              </a:rPr>
              <a:t>Almansa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Georgia" pitchFamily="18" charset="0"/>
              </a:rPr>
              <a:t>La Roda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Georgia" pitchFamily="18" charset="0"/>
              </a:rPr>
              <a:t>Caudete</a:t>
            </a:r>
            <a:endParaRPr lang="es-ES" sz="2000" dirty="0" smtClean="0"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Georgia" pitchFamily="18" charset="0"/>
              </a:rPr>
              <a:t>Tarazona de la Mancha..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C31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-32" y="642918"/>
            <a:ext cx="1357290" cy="6233058"/>
          </a:xfrm>
          <a:prstGeom prst="rect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entágono"/>
          <p:cNvSpPr/>
          <p:nvPr/>
        </p:nvSpPr>
        <p:spPr>
          <a:xfrm>
            <a:off x="1357290" y="-24"/>
            <a:ext cx="3143272" cy="642942"/>
          </a:xfrm>
          <a:prstGeom prst="homePlate">
            <a:avLst/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714480" y="-33061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Georgia" pitchFamily="18" charset="0"/>
              </a:rPr>
              <a:t>PLAN EMPRENDE</a:t>
            </a:r>
            <a:endParaRPr lang="es-ES" dirty="0">
              <a:latin typeface="Georgia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43042" y="181253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Georgia" pitchFamily="18" charset="0"/>
              </a:rPr>
              <a:t>JOVEN CLM</a:t>
            </a:r>
            <a:endParaRPr lang="es-ES" sz="2400" b="1" i="1" dirty="0">
              <a:latin typeface="Georg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5400000">
            <a:off x="5214925" y="2357447"/>
            <a:ext cx="71437" cy="77867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0" y="642918"/>
            <a:ext cx="1357290" cy="5572164"/>
          </a:xfrm>
          <a:prstGeom prst="rect">
            <a:avLst/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33 Imagen" descr="a.png"/>
          <p:cNvPicPr>
            <a:picLocks noChangeAspect="1"/>
          </p:cNvPicPr>
          <p:nvPr/>
        </p:nvPicPr>
        <p:blipFill>
          <a:blip r:embed="rId2" cstate="print"/>
          <a:srcRect l="82073" t="9076" r="519" b="2269"/>
          <a:stretch>
            <a:fillRect/>
          </a:stretch>
        </p:blipFill>
        <p:spPr>
          <a:xfrm>
            <a:off x="0" y="642918"/>
            <a:ext cx="1357290" cy="5582268"/>
          </a:xfrm>
          <a:prstGeom prst="rect">
            <a:avLst/>
          </a:prstGeom>
        </p:spPr>
      </p:pic>
      <p:sp>
        <p:nvSpPr>
          <p:cNvPr id="37" name="36 CuadroTexto"/>
          <p:cNvSpPr txBox="1"/>
          <p:nvPr/>
        </p:nvSpPr>
        <p:spPr>
          <a:xfrm>
            <a:off x="4286248" y="13071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Georgia" pitchFamily="18" charset="0"/>
              </a:rPr>
              <a:t>¿CÓMO ME INSCRIBO?</a:t>
            </a:r>
            <a:endParaRPr lang="es-ES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4" name="Picture 8" descr="contacto"/>
          <p:cNvPicPr>
            <a:picLocks noChangeAspect="1" noChangeArrowheads="1"/>
          </p:cNvPicPr>
          <p:nvPr/>
        </p:nvPicPr>
        <p:blipFill>
          <a:blip r:embed="rId3" cstate="print"/>
          <a:srcRect b="2164"/>
          <a:stretch>
            <a:fillRect/>
          </a:stretch>
        </p:blipFill>
        <p:spPr bwMode="auto">
          <a:xfrm>
            <a:off x="1357289" y="2986147"/>
            <a:ext cx="7786711" cy="3228935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2643206" y="1142984"/>
            <a:ext cx="49531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INFORMACIÓN E INSCRIPCIONES</a:t>
            </a:r>
          </a:p>
          <a:p>
            <a:r>
              <a:rPr lang="es-ES" sz="2000" b="1" dirty="0"/>
              <a:t>T. </a:t>
            </a:r>
            <a:r>
              <a:rPr lang="es-ES" sz="2000" b="1" dirty="0" smtClean="0"/>
              <a:t>658 54 18 68</a:t>
            </a:r>
            <a:endParaRPr lang="es-ES" sz="2000" b="1" dirty="0"/>
          </a:p>
          <a:p>
            <a:r>
              <a:rPr lang="es-ES" sz="2000" b="1" dirty="0" smtClean="0">
                <a:hlinkClick r:id="rId4"/>
              </a:rPr>
              <a:t>emprendejoven@camaratoledo.com</a:t>
            </a:r>
            <a:endParaRPr lang="es-ES" sz="2000" b="1" dirty="0" smtClean="0"/>
          </a:p>
          <a:p>
            <a:r>
              <a:rPr lang="es-ES" sz="2000" b="1" dirty="0" smtClean="0"/>
              <a:t>www.camaratoledo.com</a:t>
            </a:r>
            <a:endParaRPr lang="es-ES" sz="2000" b="1" dirty="0"/>
          </a:p>
          <a:p>
            <a:r>
              <a:rPr lang="es-ES" sz="2000" b="1" dirty="0" smtClean="0"/>
              <a:t>http://emprendejoven.camaratoledo.com</a:t>
            </a:r>
            <a:endParaRPr lang="es-ES" sz="2000" dirty="0"/>
          </a:p>
        </p:txBody>
      </p:sp>
      <p:pic>
        <p:nvPicPr>
          <p:cNvPr id="17" name="16 Imagen" descr="022 Camara de Toledo-600-01.png"/>
          <p:cNvPicPr>
            <a:picLocks noChangeAspect="1"/>
          </p:cNvPicPr>
          <p:nvPr/>
        </p:nvPicPr>
        <p:blipFill>
          <a:blip r:embed="rId5" cstate="print"/>
          <a:srcRect r="77867"/>
          <a:stretch>
            <a:fillRect/>
          </a:stretch>
        </p:blipFill>
        <p:spPr>
          <a:xfrm>
            <a:off x="1285884" y="857232"/>
            <a:ext cx="1285884" cy="1839966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1681218" y="6256482"/>
            <a:ext cx="3676600" cy="556894"/>
            <a:chOff x="1681218" y="6301106"/>
            <a:chExt cx="3676600" cy="556894"/>
          </a:xfrm>
        </p:grpSpPr>
        <p:pic>
          <p:nvPicPr>
            <p:cNvPr id="19" name="Imagen 18" descr="logo INCYD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218" y="6328967"/>
              <a:ext cx="1543030" cy="476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5688"/>
            <a:stretch/>
          </p:blipFill>
          <p:spPr bwMode="auto">
            <a:xfrm>
              <a:off x="3481418" y="6301106"/>
              <a:ext cx="1876400" cy="556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 redondeado"/>
          <p:cNvSpPr/>
          <p:nvPr/>
        </p:nvSpPr>
        <p:spPr>
          <a:xfrm>
            <a:off x="2143108" y="2084949"/>
            <a:ext cx="6215106" cy="500066"/>
          </a:xfrm>
          <a:prstGeom prst="roundRect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17 Imagen" descr="PLAN EMPREN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1096" y="2857520"/>
            <a:ext cx="7872904" cy="3357562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-32" y="-24"/>
            <a:ext cx="1357290" cy="6876000"/>
          </a:xfrm>
          <a:prstGeom prst="rect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entágono"/>
          <p:cNvSpPr/>
          <p:nvPr/>
        </p:nvSpPr>
        <p:spPr>
          <a:xfrm>
            <a:off x="1357290" y="214290"/>
            <a:ext cx="3929090" cy="1500198"/>
          </a:xfrm>
          <a:prstGeom prst="homePlate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357290" y="42860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Georgia" pitchFamily="18" charset="0"/>
              </a:rPr>
              <a:t>PLAN EMPRENDE</a:t>
            </a:r>
            <a:endParaRPr lang="es-E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357290" y="782405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i="1" dirty="0" smtClean="0">
                <a:solidFill>
                  <a:schemeClr val="bg1"/>
                </a:solidFill>
                <a:latin typeface="Georgia" pitchFamily="18" charset="0"/>
              </a:rPr>
              <a:t>JOVEN CLM</a:t>
            </a:r>
            <a:endParaRPr lang="es-ES" sz="36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2285984" y="1428736"/>
            <a:ext cx="142876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 rot="5400000">
            <a:off x="5214925" y="2357447"/>
            <a:ext cx="71437" cy="77867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5286380" y="357166"/>
            <a:ext cx="3714744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Georgia" pitchFamily="18" charset="0"/>
              </a:rPr>
              <a:t>El impulso que tus ideas necesitan</a:t>
            </a:r>
            <a:endParaRPr lang="es-ES" sz="3200" dirty="0">
              <a:latin typeface="Georgia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285984" y="2000240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Georgia" pitchFamily="18" charset="0"/>
              </a:rPr>
              <a:t>Gracias por vuestra atención</a:t>
            </a:r>
            <a:endParaRPr lang="es-ES" sz="3200" dirty="0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681218" y="6256482"/>
            <a:ext cx="3676600" cy="556894"/>
            <a:chOff x="1681218" y="6301106"/>
            <a:chExt cx="3676600" cy="556894"/>
          </a:xfrm>
        </p:grpSpPr>
        <p:pic>
          <p:nvPicPr>
            <p:cNvPr id="20" name="Imagen 19" descr="logo INCYD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218" y="6328967"/>
              <a:ext cx="1543030" cy="476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5688"/>
            <a:stretch/>
          </p:blipFill>
          <p:spPr bwMode="auto">
            <a:xfrm>
              <a:off x="3481418" y="6301106"/>
              <a:ext cx="1876400" cy="556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C31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-32" y="642918"/>
            <a:ext cx="1357290" cy="6233058"/>
          </a:xfrm>
          <a:prstGeom prst="rect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entágono"/>
          <p:cNvSpPr/>
          <p:nvPr/>
        </p:nvSpPr>
        <p:spPr>
          <a:xfrm>
            <a:off x="1357290" y="-24"/>
            <a:ext cx="3143272" cy="642942"/>
          </a:xfrm>
          <a:prstGeom prst="homePlate">
            <a:avLst/>
          </a:prstGeom>
          <a:gradFill flip="none" rotWithShape="1">
            <a:gsLst>
              <a:gs pos="0">
                <a:srgbClr val="E1D5C9">
                  <a:shade val="30000"/>
                  <a:satMod val="115000"/>
                </a:srgbClr>
              </a:gs>
              <a:gs pos="50000">
                <a:srgbClr val="E1D5C9">
                  <a:shade val="67500"/>
                  <a:satMod val="115000"/>
                </a:srgbClr>
              </a:gs>
              <a:gs pos="100000">
                <a:srgbClr val="E1D5C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714480" y="-33061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Georgia" pitchFamily="18" charset="0"/>
              </a:rPr>
              <a:t>PLAN EMPRENDE</a:t>
            </a:r>
            <a:endParaRPr lang="es-ES" dirty="0">
              <a:latin typeface="Georgia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43042" y="181253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Georgia" pitchFamily="18" charset="0"/>
              </a:rPr>
              <a:t>JOVEN CLM</a:t>
            </a:r>
            <a:endParaRPr lang="es-ES" sz="2400" b="1" i="1" dirty="0">
              <a:latin typeface="Georg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5400000">
            <a:off x="5214926" y="2357447"/>
            <a:ext cx="71437" cy="77867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 redondeado"/>
          <p:cNvSpPr/>
          <p:nvPr/>
        </p:nvSpPr>
        <p:spPr>
          <a:xfrm>
            <a:off x="2000232" y="1268760"/>
            <a:ext cx="6572296" cy="3017496"/>
          </a:xfrm>
          <a:prstGeom prst="roundRect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>
            <a:off x="2143059" y="1466593"/>
            <a:ext cx="62151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chemeClr val="bg1"/>
                </a:solidFill>
                <a:latin typeface="Georgia" pitchFamily="18" charset="0"/>
              </a:rPr>
              <a:t>El PLAN EMPRENDE </a:t>
            </a:r>
            <a:r>
              <a:rPr lang="es-ES" sz="2800" b="1" dirty="0" smtClean="0">
                <a:solidFill>
                  <a:schemeClr val="bg1"/>
                </a:solidFill>
                <a:latin typeface="Georgia" pitchFamily="18" charset="0"/>
              </a:rPr>
              <a:t>JOVEN CLM 2018  </a:t>
            </a:r>
            <a:r>
              <a:rPr lang="es-ES" sz="2800" dirty="0" smtClean="0">
                <a:solidFill>
                  <a:schemeClr val="bg1"/>
                </a:solidFill>
                <a:latin typeface="Georgia" pitchFamily="18" charset="0"/>
              </a:rPr>
              <a:t>es un programa de alto rendimiento para jóvenes emprendedores de Castilla La Mancha, </a:t>
            </a:r>
            <a:r>
              <a:rPr lang="es-ES" sz="2800" dirty="0" err="1" smtClean="0">
                <a:solidFill>
                  <a:schemeClr val="bg1"/>
                </a:solidFill>
                <a:latin typeface="Georgia" pitchFamily="18" charset="0"/>
              </a:rPr>
              <a:t>adpatado</a:t>
            </a:r>
            <a:r>
              <a:rPr lang="es-ES" sz="2800" dirty="0" smtClean="0">
                <a:solidFill>
                  <a:schemeClr val="bg1"/>
                </a:solidFill>
                <a:latin typeface="Georgia" pitchFamily="18" charset="0"/>
              </a:rPr>
              <a:t> a las oportunidades que el entorno ofrece</a:t>
            </a:r>
            <a:endParaRPr lang="es-E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0" y="642918"/>
            <a:ext cx="1357290" cy="5572164"/>
          </a:xfrm>
          <a:prstGeom prst="rect">
            <a:avLst/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33 Imagen" descr="a.png"/>
          <p:cNvPicPr>
            <a:picLocks noChangeAspect="1"/>
          </p:cNvPicPr>
          <p:nvPr/>
        </p:nvPicPr>
        <p:blipFill>
          <a:blip r:embed="rId2" cstate="print"/>
          <a:srcRect l="82073" t="9076" r="519" b="2269"/>
          <a:stretch>
            <a:fillRect/>
          </a:stretch>
        </p:blipFill>
        <p:spPr>
          <a:xfrm>
            <a:off x="0" y="642918"/>
            <a:ext cx="1357290" cy="5582268"/>
          </a:xfrm>
          <a:prstGeom prst="rect">
            <a:avLst/>
          </a:prstGeom>
        </p:spPr>
      </p:pic>
      <p:sp>
        <p:nvSpPr>
          <p:cNvPr id="35" name="34 Rectángulo"/>
          <p:cNvSpPr/>
          <p:nvPr/>
        </p:nvSpPr>
        <p:spPr>
          <a:xfrm>
            <a:off x="2000232" y="4929198"/>
            <a:ext cx="6572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Proyecto regional promovido por la Fundación </a:t>
            </a:r>
            <a:r>
              <a:rPr lang="es-E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Incyde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enmarcado en el Programa de Itinerarios de Emprendimiento Juvenil, financiado por el FSE (Programa Operativo de Empleo Juvenil).</a:t>
            </a:r>
            <a:endParaRPr 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214810" y="13071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Georgia" pitchFamily="18" charset="0"/>
              </a:rPr>
              <a:t>¿QUÉ ES EL PLAN EMPRENDE?</a:t>
            </a:r>
            <a:endParaRPr lang="es-ES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C31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-32" y="642918"/>
            <a:ext cx="1357290" cy="6233058"/>
          </a:xfrm>
          <a:prstGeom prst="rect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entágono"/>
          <p:cNvSpPr/>
          <p:nvPr/>
        </p:nvSpPr>
        <p:spPr>
          <a:xfrm>
            <a:off x="1357290" y="-24"/>
            <a:ext cx="3143272" cy="642942"/>
          </a:xfrm>
          <a:prstGeom prst="homePlate">
            <a:avLst/>
          </a:prstGeom>
          <a:gradFill flip="none" rotWithShape="1">
            <a:gsLst>
              <a:gs pos="0">
                <a:srgbClr val="E1D5C9">
                  <a:shade val="30000"/>
                  <a:satMod val="115000"/>
                </a:srgbClr>
              </a:gs>
              <a:gs pos="50000">
                <a:srgbClr val="E1D5C9">
                  <a:shade val="67500"/>
                  <a:satMod val="115000"/>
                </a:srgbClr>
              </a:gs>
              <a:gs pos="100000">
                <a:srgbClr val="E1D5C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714480" y="-33061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Georgia" pitchFamily="18" charset="0"/>
              </a:rPr>
              <a:t>PLAN EMPRENDE</a:t>
            </a:r>
            <a:endParaRPr lang="es-ES" dirty="0">
              <a:latin typeface="Georgia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43042" y="181253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Georgia" pitchFamily="18" charset="0"/>
              </a:rPr>
              <a:t>JOVEN CLM</a:t>
            </a:r>
            <a:endParaRPr lang="es-ES" sz="2400" b="1" i="1" dirty="0">
              <a:latin typeface="Georgia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214810" y="13071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Georgia" pitchFamily="18" charset="0"/>
              </a:rPr>
              <a:t>OBJETIVO Y DESTINATARIOS</a:t>
            </a:r>
            <a:endParaRPr lang="es-ES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5400000">
            <a:off x="5214925" y="2357447"/>
            <a:ext cx="71437" cy="77867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 redondeado"/>
          <p:cNvSpPr/>
          <p:nvPr/>
        </p:nvSpPr>
        <p:spPr>
          <a:xfrm>
            <a:off x="2000232" y="1285860"/>
            <a:ext cx="6643734" cy="2214578"/>
          </a:xfrm>
          <a:prstGeom prst="roundRect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>
            <a:off x="2285984" y="1571612"/>
            <a:ext cx="6143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Georgia" pitchFamily="18" charset="0"/>
              </a:rPr>
              <a:t>Incorporar al mercado laboral por la vía del</a:t>
            </a:r>
          </a:p>
          <a:p>
            <a:r>
              <a:rPr lang="es-ES" sz="2400" dirty="0">
                <a:solidFill>
                  <a:schemeClr val="bg1"/>
                </a:solidFill>
                <a:latin typeface="Georgia" pitchFamily="18" charset="0"/>
              </a:rPr>
              <a:t>emprendimiento a jóvenes de Castilla-La</a:t>
            </a:r>
          </a:p>
          <a:p>
            <a:r>
              <a:rPr lang="es-ES" sz="2400" dirty="0">
                <a:solidFill>
                  <a:schemeClr val="bg1"/>
                </a:solidFill>
                <a:latin typeface="Georgia" pitchFamily="18" charset="0"/>
              </a:rPr>
              <a:t>Mancha no ocupados y no integrados en los</a:t>
            </a:r>
          </a:p>
          <a:p>
            <a:r>
              <a:rPr lang="es-ES" sz="2400" dirty="0">
                <a:solidFill>
                  <a:schemeClr val="bg1"/>
                </a:solidFill>
                <a:latin typeface="Georgia" pitchFamily="18" charset="0"/>
              </a:rPr>
              <a:t>sistemas de educación o formación.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0" y="642918"/>
            <a:ext cx="1357290" cy="5572164"/>
          </a:xfrm>
          <a:prstGeom prst="rect">
            <a:avLst/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33 Imagen" descr="a.png"/>
          <p:cNvPicPr>
            <a:picLocks noChangeAspect="1"/>
          </p:cNvPicPr>
          <p:nvPr/>
        </p:nvPicPr>
        <p:blipFill>
          <a:blip r:embed="rId2" cstate="print"/>
          <a:srcRect l="82073" t="9076" r="519" b="2269"/>
          <a:stretch>
            <a:fillRect/>
          </a:stretch>
        </p:blipFill>
        <p:spPr>
          <a:xfrm>
            <a:off x="0" y="642918"/>
            <a:ext cx="1357290" cy="5582268"/>
          </a:xfrm>
          <a:prstGeom prst="rect">
            <a:avLst/>
          </a:prstGeom>
        </p:spPr>
      </p:pic>
      <p:sp>
        <p:nvSpPr>
          <p:cNvPr id="17" name="16 Rectángulo redondeado"/>
          <p:cNvSpPr/>
          <p:nvPr/>
        </p:nvSpPr>
        <p:spPr>
          <a:xfrm>
            <a:off x="2000232" y="3786190"/>
            <a:ext cx="6643734" cy="1928826"/>
          </a:xfrm>
          <a:prstGeom prst="roundRect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2000232" y="3857628"/>
            <a:ext cx="664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Georgia" pitchFamily="18" charset="0"/>
              </a:rPr>
              <a:t>J</a:t>
            </a:r>
            <a:r>
              <a:rPr lang="es-ES" sz="2000" dirty="0" smtClean="0">
                <a:solidFill>
                  <a:schemeClr val="bg1"/>
                </a:solidFill>
                <a:latin typeface="Georgia" pitchFamily="18" charset="0"/>
              </a:rPr>
              <a:t>óvenes </a:t>
            </a:r>
            <a:r>
              <a:rPr lang="es-ES" sz="2000" dirty="0">
                <a:solidFill>
                  <a:schemeClr val="bg1"/>
                </a:solidFill>
                <a:latin typeface="Georgia" pitchFamily="18" charset="0"/>
              </a:rPr>
              <a:t>menores de 30 años que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Georgia" pitchFamily="18" charset="0"/>
              </a:rPr>
              <a:t>no estén estudiando ni trabajando, que </a:t>
            </a:r>
            <a:r>
              <a:rPr lang="es-ES" sz="2000" dirty="0" smtClean="0">
                <a:solidFill>
                  <a:schemeClr val="bg1"/>
                </a:solidFill>
                <a:latin typeface="Georgia" pitchFamily="18" charset="0"/>
              </a:rPr>
              <a:t>deseen aprender a realizar un plan de empresa partiendo de una idea viable en su entorno.</a:t>
            </a:r>
            <a:endParaRPr lang="es-ES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681218" y="6256482"/>
            <a:ext cx="3676600" cy="556894"/>
            <a:chOff x="1681218" y="6301106"/>
            <a:chExt cx="3676600" cy="556894"/>
          </a:xfrm>
        </p:grpSpPr>
        <p:pic>
          <p:nvPicPr>
            <p:cNvPr id="21" name="Imagen 20" descr="logo INCYD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218" y="6328967"/>
              <a:ext cx="1543030" cy="476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5688"/>
            <a:stretch/>
          </p:blipFill>
          <p:spPr bwMode="auto">
            <a:xfrm>
              <a:off x="3481418" y="6301106"/>
              <a:ext cx="1876400" cy="556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C31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-32" y="642918"/>
            <a:ext cx="1357290" cy="6233058"/>
          </a:xfrm>
          <a:prstGeom prst="rect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entágono"/>
          <p:cNvSpPr/>
          <p:nvPr/>
        </p:nvSpPr>
        <p:spPr>
          <a:xfrm>
            <a:off x="1357290" y="-24"/>
            <a:ext cx="3143272" cy="642942"/>
          </a:xfrm>
          <a:prstGeom prst="homePlate">
            <a:avLst/>
          </a:prstGeom>
          <a:gradFill flip="none" rotWithShape="1">
            <a:gsLst>
              <a:gs pos="0">
                <a:srgbClr val="E1D5C9">
                  <a:shade val="30000"/>
                  <a:satMod val="115000"/>
                </a:srgbClr>
              </a:gs>
              <a:gs pos="50000">
                <a:srgbClr val="E1D5C9">
                  <a:shade val="67500"/>
                  <a:satMod val="115000"/>
                </a:srgbClr>
              </a:gs>
              <a:gs pos="100000">
                <a:srgbClr val="E1D5C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714480" y="-33061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Georgia" pitchFamily="18" charset="0"/>
              </a:rPr>
              <a:t>PLAN EMPRENDE</a:t>
            </a:r>
            <a:endParaRPr lang="es-ES" dirty="0">
              <a:latin typeface="Georgia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43042" y="181253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Georgia" pitchFamily="18" charset="0"/>
              </a:rPr>
              <a:t>JOVEN CLM</a:t>
            </a:r>
            <a:endParaRPr lang="es-ES" sz="2400" b="1" i="1" dirty="0">
              <a:latin typeface="Georgia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286248" y="16148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Georgia" pitchFamily="18" charset="0"/>
              </a:rPr>
              <a:t>DURACIÓN</a:t>
            </a:r>
            <a:r>
              <a:rPr lang="es-ES" b="1" dirty="0">
                <a:solidFill>
                  <a:schemeClr val="bg1"/>
                </a:solidFill>
                <a:latin typeface="Georgia" pitchFamily="18" charset="0"/>
              </a:rPr>
              <a:t> Y</a:t>
            </a:r>
            <a:r>
              <a:rPr lang="es-ES" b="1" dirty="0" smtClean="0">
                <a:solidFill>
                  <a:schemeClr val="bg1"/>
                </a:solidFill>
                <a:latin typeface="Georgia" pitchFamily="18" charset="0"/>
              </a:rPr>
              <a:t> PARTICIPANTES</a:t>
            </a:r>
            <a:endParaRPr lang="es-ES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5400000">
            <a:off x="5214925" y="2357447"/>
            <a:ext cx="71437" cy="77867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 redondeado"/>
          <p:cNvSpPr/>
          <p:nvPr/>
        </p:nvSpPr>
        <p:spPr>
          <a:xfrm>
            <a:off x="2000232" y="1997390"/>
            <a:ext cx="6643734" cy="1071570"/>
          </a:xfrm>
          <a:prstGeom prst="roundRect">
            <a:avLst/>
          </a:prstGeom>
          <a:solidFill>
            <a:srgbClr val="C31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>
            <a:off x="2214546" y="2068828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Georgia" pitchFamily="18" charset="0"/>
              </a:rPr>
              <a:t>6</a:t>
            </a:r>
            <a:r>
              <a:rPr lang="es-ES" sz="24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s-ES" sz="2400" dirty="0">
                <a:solidFill>
                  <a:schemeClr val="bg1"/>
                </a:solidFill>
                <a:latin typeface="Georgia" pitchFamily="18" charset="0"/>
              </a:rPr>
              <a:t>semanas consecutivas a un promedio de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Georgia" pitchFamily="18" charset="0"/>
              </a:rPr>
              <a:t>35 </a:t>
            </a:r>
            <a:r>
              <a:rPr lang="es-ES" sz="2400" dirty="0">
                <a:solidFill>
                  <a:schemeClr val="bg1"/>
                </a:solidFill>
                <a:latin typeface="Georgia" pitchFamily="18" charset="0"/>
              </a:rPr>
              <a:t>horas semanales </a:t>
            </a:r>
            <a:r>
              <a:rPr lang="es-ES" sz="2400" dirty="0" smtClean="0">
                <a:solidFill>
                  <a:schemeClr val="bg1"/>
                </a:solidFill>
                <a:latin typeface="Georgia" pitchFamily="18" charset="0"/>
              </a:rPr>
              <a:t>(210 </a:t>
            </a:r>
            <a:r>
              <a:rPr lang="es-ES" sz="2400" dirty="0">
                <a:solidFill>
                  <a:schemeClr val="bg1"/>
                </a:solidFill>
                <a:latin typeface="Georgia" pitchFamily="18" charset="0"/>
              </a:rPr>
              <a:t>horas).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0" y="642918"/>
            <a:ext cx="1357290" cy="5572164"/>
          </a:xfrm>
          <a:prstGeom prst="rect">
            <a:avLst/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33 Imagen" descr="a.png"/>
          <p:cNvPicPr>
            <a:picLocks noChangeAspect="1"/>
          </p:cNvPicPr>
          <p:nvPr/>
        </p:nvPicPr>
        <p:blipFill>
          <a:blip r:embed="rId2" cstate="print"/>
          <a:srcRect l="82073" t="9076" r="519" b="2269"/>
          <a:stretch>
            <a:fillRect/>
          </a:stretch>
        </p:blipFill>
        <p:spPr>
          <a:xfrm>
            <a:off x="0" y="642918"/>
            <a:ext cx="1357290" cy="5582268"/>
          </a:xfrm>
          <a:prstGeom prst="rect">
            <a:avLst/>
          </a:prstGeom>
        </p:spPr>
      </p:pic>
      <p:sp>
        <p:nvSpPr>
          <p:cNvPr id="17" name="16 Rectángulo redondeado"/>
          <p:cNvSpPr/>
          <p:nvPr/>
        </p:nvSpPr>
        <p:spPr>
          <a:xfrm>
            <a:off x="2000232" y="5378916"/>
            <a:ext cx="6643734" cy="714380"/>
          </a:xfrm>
          <a:prstGeom prst="roundRect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2000232" y="5487615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Georgia" pitchFamily="18" charset="0"/>
              </a:rPr>
              <a:t>Un mínimo de </a:t>
            </a:r>
            <a:r>
              <a:rPr lang="es-ES" sz="2400" dirty="0" smtClean="0">
                <a:solidFill>
                  <a:schemeClr val="bg1"/>
                </a:solidFill>
                <a:latin typeface="Georgia" pitchFamily="18" charset="0"/>
              </a:rPr>
              <a:t>16 </a:t>
            </a:r>
            <a:r>
              <a:rPr lang="es-ES" sz="2400" dirty="0">
                <a:solidFill>
                  <a:schemeClr val="bg1"/>
                </a:solidFill>
                <a:latin typeface="Georgia" pitchFamily="18" charset="0"/>
              </a:rPr>
              <a:t>y un máximo de </a:t>
            </a:r>
            <a:r>
              <a:rPr lang="es-ES" sz="2400" dirty="0" smtClean="0">
                <a:solidFill>
                  <a:schemeClr val="bg1"/>
                </a:solidFill>
                <a:latin typeface="Georgia" pitchFamily="18" charset="0"/>
              </a:rPr>
              <a:t>20 jóvenes</a:t>
            </a:r>
            <a:endParaRPr lang="es-ES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24 Rectángulo redondeado"/>
          <p:cNvSpPr/>
          <p:nvPr/>
        </p:nvSpPr>
        <p:spPr>
          <a:xfrm>
            <a:off x="1979712" y="773254"/>
            <a:ext cx="6643734" cy="1071570"/>
          </a:xfrm>
          <a:prstGeom prst="roundRect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5 CuadroTexto"/>
          <p:cNvSpPr txBox="1"/>
          <p:nvPr/>
        </p:nvSpPr>
        <p:spPr>
          <a:xfrm>
            <a:off x="2244756" y="836712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Georgia" pitchFamily="18" charset="0"/>
              </a:rPr>
              <a:t>Talleres informativos.</a:t>
            </a:r>
            <a:endParaRPr lang="es-ES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00046"/>
              </p:ext>
            </p:extLst>
          </p:nvPr>
        </p:nvGraphicFramePr>
        <p:xfrm>
          <a:off x="1785918" y="3091408"/>
          <a:ext cx="6858048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274">
                  <a:extLst>
                    <a:ext uri="{9D8B030D-6E8A-4147-A177-3AD203B41FA5}">
                      <a16:colId xmlns:a16="http://schemas.microsoft.com/office/drawing/2014/main" val="2055685838"/>
                    </a:ext>
                  </a:extLst>
                </a:gridCol>
                <a:gridCol w="1731758">
                  <a:extLst>
                    <a:ext uri="{9D8B030D-6E8A-4147-A177-3AD203B41FA5}">
                      <a16:colId xmlns:a16="http://schemas.microsoft.com/office/drawing/2014/main" val="1621522667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val="4011583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FASE</a:t>
                      </a:r>
                      <a:endParaRPr lang="es-ES_tradnl" sz="10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Duración</a:t>
                      </a:r>
                      <a:endParaRPr lang="es-ES_tradnl" sz="10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Tipo de formación</a:t>
                      </a:r>
                      <a:endParaRPr lang="es-ES_tradnl" sz="100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18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solidFill>
                            <a:schemeClr val="bg1"/>
                          </a:solidFill>
                        </a:rPr>
                        <a:t>Selección de candidatos. </a:t>
                      </a:r>
                      <a:r>
                        <a:rPr lang="es-ES_tradnl" sz="1000" dirty="0" smtClean="0">
                          <a:solidFill>
                            <a:schemeClr val="bg1"/>
                          </a:solidFill>
                        </a:rPr>
                        <a:t>Análisis de las capacidades de los alumnos y la formación en principios horizontales.</a:t>
                      </a:r>
                      <a:endParaRPr lang="es-ES_tradnl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s-ES" sz="1000" baseline="0" dirty="0" smtClean="0">
                          <a:solidFill>
                            <a:schemeClr val="bg1"/>
                          </a:solidFill>
                        </a:rPr>
                        <a:t> semana</a:t>
                      </a:r>
                      <a:endParaRPr lang="es-ES_tradnl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solidFill>
                            <a:schemeClr val="bg1"/>
                          </a:solidFill>
                        </a:rPr>
                        <a:t>Grupal</a:t>
                      </a:r>
                      <a:r>
                        <a:rPr lang="es-ES" sz="1000" baseline="0" dirty="0" smtClean="0">
                          <a:solidFill>
                            <a:schemeClr val="bg1"/>
                          </a:solidFill>
                        </a:rPr>
                        <a:t> e individual</a:t>
                      </a:r>
                      <a:endParaRPr lang="es-ES_tradnl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90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000" dirty="0" smtClean="0">
                          <a:solidFill>
                            <a:schemeClr val="bg1"/>
                          </a:solidFill>
                        </a:rPr>
                        <a:t>Entrega al alumno del</a:t>
                      </a:r>
                      <a:r>
                        <a:rPr lang="es-ES_tradnl" sz="1000" baseline="0" dirty="0" smtClean="0">
                          <a:solidFill>
                            <a:schemeClr val="bg1"/>
                          </a:solidFill>
                        </a:rPr>
                        <a:t> informe de la idea de negocio más apropiada a sus capacidades.</a:t>
                      </a:r>
                    </a:p>
                    <a:p>
                      <a:r>
                        <a:rPr lang="es-ES_tradnl" sz="1000" baseline="0" dirty="0" smtClean="0">
                          <a:solidFill>
                            <a:schemeClr val="bg1"/>
                          </a:solidFill>
                        </a:rPr>
                        <a:t>“</a:t>
                      </a:r>
                      <a:r>
                        <a:rPr lang="es-ES_tradnl" sz="1000" dirty="0" smtClean="0">
                          <a:solidFill>
                            <a:schemeClr val="bg1"/>
                          </a:solidFill>
                        </a:rPr>
                        <a:t>MIO”, métrica de innovación y oportunidades</a:t>
                      </a:r>
                      <a:endParaRPr lang="es-ES_tradnl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solidFill>
                            <a:schemeClr val="bg1"/>
                          </a:solidFill>
                        </a:rPr>
                        <a:t>Al final de la primera semana</a:t>
                      </a:r>
                      <a:endParaRPr lang="es-ES_tradnl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375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solidFill>
                            <a:schemeClr val="bg1"/>
                          </a:solidFill>
                        </a:rPr>
                        <a:t>Formación y elaboración del plan de empresa</a:t>
                      </a:r>
                      <a:endParaRPr lang="es-ES_tradnl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solidFill>
                            <a:schemeClr val="bg1"/>
                          </a:solidFill>
                        </a:rPr>
                        <a:t>5 semanas</a:t>
                      </a:r>
                      <a:endParaRPr lang="es-ES_tradnl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solidFill>
                            <a:schemeClr val="bg1"/>
                          </a:solidFill>
                        </a:rPr>
                        <a:t>Grupal</a:t>
                      </a:r>
                      <a:r>
                        <a:rPr lang="es-ES" sz="1000" baseline="0" dirty="0" smtClean="0">
                          <a:solidFill>
                            <a:schemeClr val="bg1"/>
                          </a:solidFill>
                        </a:rPr>
                        <a:t> e individual</a:t>
                      </a:r>
                      <a:endParaRPr lang="es-ES_tradnl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110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000" dirty="0" err="1" smtClean="0">
                          <a:solidFill>
                            <a:schemeClr val="bg1"/>
                          </a:solidFill>
                        </a:rPr>
                        <a:t>Mentorización</a:t>
                      </a:r>
                      <a:endParaRPr lang="es-ES_tradnl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solidFill>
                            <a:schemeClr val="bg1"/>
                          </a:solidFill>
                        </a:rPr>
                        <a:t>40 horas por grupo</a:t>
                      </a:r>
                      <a:endParaRPr lang="es-ES_tradnl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solidFill>
                            <a:schemeClr val="bg1"/>
                          </a:solidFill>
                        </a:rPr>
                        <a:t>Individual</a:t>
                      </a:r>
                      <a:endParaRPr lang="es-ES_tradnl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610509"/>
                  </a:ext>
                </a:extLst>
              </a:tr>
            </a:tbl>
          </a:graphicData>
        </a:graphic>
      </p:graphicFrame>
      <p:grpSp>
        <p:nvGrpSpPr>
          <p:cNvPr id="22" name="Grupo 21"/>
          <p:cNvGrpSpPr/>
          <p:nvPr/>
        </p:nvGrpSpPr>
        <p:grpSpPr>
          <a:xfrm>
            <a:off x="1681218" y="6256482"/>
            <a:ext cx="3676600" cy="556894"/>
            <a:chOff x="1681218" y="6301106"/>
            <a:chExt cx="3676600" cy="556894"/>
          </a:xfrm>
        </p:grpSpPr>
        <p:pic>
          <p:nvPicPr>
            <p:cNvPr id="23" name="Imagen 22" descr="logo INCYD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218" y="6328967"/>
              <a:ext cx="1543030" cy="476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5688"/>
            <a:stretch/>
          </p:blipFill>
          <p:spPr bwMode="auto">
            <a:xfrm>
              <a:off x="3481418" y="6301106"/>
              <a:ext cx="1876400" cy="556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C31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-32" y="642918"/>
            <a:ext cx="1357290" cy="6233058"/>
          </a:xfrm>
          <a:prstGeom prst="rect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entágono"/>
          <p:cNvSpPr/>
          <p:nvPr/>
        </p:nvSpPr>
        <p:spPr>
          <a:xfrm>
            <a:off x="1357290" y="-24"/>
            <a:ext cx="3143272" cy="642942"/>
          </a:xfrm>
          <a:prstGeom prst="homePlate">
            <a:avLst/>
          </a:prstGeom>
          <a:gradFill flip="none" rotWithShape="1">
            <a:gsLst>
              <a:gs pos="0">
                <a:srgbClr val="E1D5C9">
                  <a:shade val="30000"/>
                  <a:satMod val="115000"/>
                </a:srgbClr>
              </a:gs>
              <a:gs pos="50000">
                <a:srgbClr val="E1D5C9">
                  <a:shade val="67500"/>
                  <a:satMod val="115000"/>
                </a:srgbClr>
              </a:gs>
              <a:gs pos="100000">
                <a:srgbClr val="E1D5C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714480" y="-33061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Georgia" pitchFamily="18" charset="0"/>
              </a:rPr>
              <a:t>PLAN EMPRENDE</a:t>
            </a:r>
            <a:endParaRPr lang="es-ES" dirty="0">
              <a:latin typeface="Georgia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43042" y="181253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Georgia" pitchFamily="18" charset="0"/>
              </a:rPr>
              <a:t>JOVEN CLM</a:t>
            </a:r>
            <a:endParaRPr lang="es-ES" sz="2400" b="1" i="1" dirty="0">
              <a:latin typeface="Georg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5400000">
            <a:off x="5214925" y="2357447"/>
            <a:ext cx="71437" cy="77867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0" y="642918"/>
            <a:ext cx="1357290" cy="5572164"/>
          </a:xfrm>
          <a:prstGeom prst="rect">
            <a:avLst/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33 Imagen" descr="a.png"/>
          <p:cNvPicPr>
            <a:picLocks noChangeAspect="1"/>
          </p:cNvPicPr>
          <p:nvPr/>
        </p:nvPicPr>
        <p:blipFill>
          <a:blip r:embed="rId2" cstate="print"/>
          <a:srcRect l="82073" t="9076" r="519" b="2269"/>
          <a:stretch>
            <a:fillRect/>
          </a:stretch>
        </p:blipFill>
        <p:spPr>
          <a:xfrm>
            <a:off x="0" y="642918"/>
            <a:ext cx="1357290" cy="558226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2071670" y="1285856"/>
            <a:ext cx="6429420" cy="4643473"/>
            <a:chOff x="2071670" y="1285856"/>
            <a:chExt cx="6429420" cy="4643473"/>
          </a:xfrm>
        </p:grpSpPr>
        <p:sp>
          <p:nvSpPr>
            <p:cNvPr id="35" name="34 Pentágono"/>
            <p:cNvSpPr/>
            <p:nvPr/>
          </p:nvSpPr>
          <p:spPr>
            <a:xfrm rot="5400000">
              <a:off x="1732339" y="3839766"/>
              <a:ext cx="3893373" cy="214314"/>
            </a:xfrm>
            <a:prstGeom prst="homePlate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Pentágono"/>
            <p:cNvSpPr/>
            <p:nvPr/>
          </p:nvSpPr>
          <p:spPr>
            <a:xfrm rot="5400000">
              <a:off x="4589858" y="3875486"/>
              <a:ext cx="3893373" cy="214314"/>
            </a:xfrm>
            <a:prstGeom prst="homePlate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2071670" y="1285856"/>
              <a:ext cx="6429420" cy="785818"/>
            </a:xfrm>
            <a:prstGeom prst="roundRect">
              <a:avLst/>
            </a:prstGeom>
            <a:gradFill flip="none" rotWithShape="1">
              <a:gsLst>
                <a:gs pos="0">
                  <a:srgbClr val="E1D5C9">
                    <a:shade val="30000"/>
                    <a:satMod val="115000"/>
                  </a:srgbClr>
                </a:gs>
                <a:gs pos="50000">
                  <a:srgbClr val="E1D5C9">
                    <a:shade val="67500"/>
                    <a:satMod val="115000"/>
                  </a:srgbClr>
                </a:gs>
                <a:gs pos="100000">
                  <a:srgbClr val="E1D5C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2214546" y="1405582"/>
              <a:ext cx="59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itchFamily="18" charset="0"/>
                </a:rPr>
                <a:t>EMPRENDE</a:t>
              </a:r>
              <a:r>
                <a:rPr lang="es-E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itchFamily="18" charset="0"/>
                </a:rPr>
                <a:t> </a:t>
              </a:r>
              <a:r>
                <a:rPr lang="es-E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itchFamily="18" charset="0"/>
                </a:rPr>
                <a:t>JOVEN CLM </a:t>
              </a:r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2857488" y="2464584"/>
              <a:ext cx="4572032" cy="500066"/>
            </a:xfrm>
            <a:prstGeom prst="roundRect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857488" y="2523880"/>
              <a:ext cx="4572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1"/>
                  </a:solidFill>
                  <a:latin typeface="Georgia" pitchFamily="18" charset="0"/>
                </a:rPr>
                <a:t>FORMACIÓN CONJUNTA</a:t>
              </a:r>
              <a:endParaRPr lang="es-ES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3" name="22 Rectángulo redondeado"/>
            <p:cNvSpPr/>
            <p:nvPr/>
          </p:nvSpPr>
          <p:spPr>
            <a:xfrm>
              <a:off x="2857488" y="3107526"/>
              <a:ext cx="4572032" cy="500066"/>
            </a:xfrm>
            <a:prstGeom prst="roundRect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2857488" y="3166822"/>
              <a:ext cx="4572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1"/>
                  </a:solidFill>
                  <a:latin typeface="Georgia" pitchFamily="18" charset="0"/>
                </a:rPr>
                <a:t>SEGUIMIENTO INDIVIDUALIZADO</a:t>
              </a:r>
              <a:endParaRPr lang="es-ES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2857488" y="3750468"/>
              <a:ext cx="4572032" cy="500066"/>
            </a:xfrm>
            <a:prstGeom prst="roundRect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2857488" y="3809764"/>
              <a:ext cx="4572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1"/>
                  </a:solidFill>
                  <a:latin typeface="Georgia" pitchFamily="18" charset="0"/>
                </a:rPr>
                <a:t>PROPUESTA DE IDEA ADAPTADA </a:t>
              </a:r>
              <a:endParaRPr lang="es-ES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" name="28 Rectángulo redondeado"/>
            <p:cNvSpPr/>
            <p:nvPr/>
          </p:nvSpPr>
          <p:spPr>
            <a:xfrm>
              <a:off x="2857488" y="4393410"/>
              <a:ext cx="4572032" cy="500066"/>
            </a:xfrm>
            <a:prstGeom prst="roundRect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2857488" y="4452706"/>
              <a:ext cx="4572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1"/>
                  </a:solidFill>
                  <a:latin typeface="Georgia" pitchFamily="18" charset="0"/>
                </a:rPr>
                <a:t>NETWORKING</a:t>
              </a:r>
              <a:endParaRPr lang="es-ES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2857488" y="5036352"/>
              <a:ext cx="4572032" cy="500066"/>
            </a:xfrm>
            <a:prstGeom prst="roundRect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2857488" y="5095648"/>
              <a:ext cx="4572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1"/>
                  </a:solidFill>
                  <a:latin typeface="Georgia" pitchFamily="18" charset="0"/>
                </a:rPr>
                <a:t>MENTORING</a:t>
              </a:r>
              <a:endParaRPr lang="es-ES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37" name="36 CuadroTexto"/>
          <p:cNvSpPr txBox="1"/>
          <p:nvPr/>
        </p:nvSpPr>
        <p:spPr>
          <a:xfrm>
            <a:off x="4214810" y="13071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Georgia" pitchFamily="18" charset="0"/>
              </a:rPr>
              <a:t>METODOLOGÍA</a:t>
            </a:r>
            <a:endParaRPr lang="es-ES" b="1" dirty="0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1681218" y="6256482"/>
            <a:ext cx="3676600" cy="556894"/>
            <a:chOff x="1681218" y="6301106"/>
            <a:chExt cx="3676600" cy="556894"/>
          </a:xfrm>
        </p:grpSpPr>
        <p:pic>
          <p:nvPicPr>
            <p:cNvPr id="39" name="Imagen 38" descr="logo INCYD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218" y="6328967"/>
              <a:ext cx="1543030" cy="476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5688"/>
            <a:stretch/>
          </p:blipFill>
          <p:spPr bwMode="auto">
            <a:xfrm>
              <a:off x="3481418" y="6301106"/>
              <a:ext cx="1876400" cy="556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C31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-32" y="642918"/>
            <a:ext cx="1357290" cy="6233058"/>
          </a:xfrm>
          <a:prstGeom prst="rect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entágono"/>
          <p:cNvSpPr/>
          <p:nvPr/>
        </p:nvSpPr>
        <p:spPr>
          <a:xfrm>
            <a:off x="1357290" y="-24"/>
            <a:ext cx="3143272" cy="642942"/>
          </a:xfrm>
          <a:prstGeom prst="homePlate">
            <a:avLst/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714480" y="-33061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Georgia" pitchFamily="18" charset="0"/>
              </a:rPr>
              <a:t>PLAN EMPRENDE</a:t>
            </a:r>
            <a:endParaRPr lang="es-ES" dirty="0">
              <a:latin typeface="Georgia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43042" y="181253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Georgia" pitchFamily="18" charset="0"/>
              </a:rPr>
              <a:t>JOVEN CLM</a:t>
            </a:r>
            <a:endParaRPr lang="es-ES" sz="2400" b="1" i="1" dirty="0">
              <a:latin typeface="Georg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5400000">
            <a:off x="5214925" y="2357447"/>
            <a:ext cx="71437" cy="77867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0" y="642918"/>
            <a:ext cx="1357290" cy="5572164"/>
          </a:xfrm>
          <a:prstGeom prst="rect">
            <a:avLst/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33 Imagen" descr="a.png"/>
          <p:cNvPicPr>
            <a:picLocks noChangeAspect="1"/>
          </p:cNvPicPr>
          <p:nvPr/>
        </p:nvPicPr>
        <p:blipFill>
          <a:blip r:embed="rId2" cstate="print"/>
          <a:srcRect l="82073" t="9076" r="519" b="2269"/>
          <a:stretch>
            <a:fillRect/>
          </a:stretch>
        </p:blipFill>
        <p:spPr>
          <a:xfrm>
            <a:off x="0" y="642918"/>
            <a:ext cx="1357290" cy="5582268"/>
          </a:xfrm>
          <a:prstGeom prst="rect">
            <a:avLst/>
          </a:prstGeom>
        </p:spPr>
      </p:pic>
      <p:sp>
        <p:nvSpPr>
          <p:cNvPr id="54" name="53 CuadroTexto"/>
          <p:cNvSpPr txBox="1"/>
          <p:nvPr/>
        </p:nvSpPr>
        <p:spPr>
          <a:xfrm>
            <a:off x="4214810" y="13071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Georgia" pitchFamily="18" charset="0"/>
              </a:rPr>
              <a:t>FORMACIÓN. CONTENIDOS</a:t>
            </a:r>
            <a:endParaRPr lang="es-ES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1928794" y="4071942"/>
            <a:ext cx="6643734" cy="1571636"/>
          </a:xfrm>
          <a:prstGeom prst="roundRect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2071670" y="4143380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Georgia" pitchFamily="18" charset="0"/>
              </a:rPr>
              <a:t>Los </a:t>
            </a:r>
            <a:r>
              <a:rPr lang="es-ES" dirty="0" smtClean="0">
                <a:solidFill>
                  <a:schemeClr val="bg1"/>
                </a:solidFill>
                <a:latin typeface="Georgia" pitchFamily="18" charset="0"/>
              </a:rPr>
              <a:t>contenidos serán </a:t>
            </a:r>
            <a:r>
              <a:rPr lang="es-ES" dirty="0">
                <a:solidFill>
                  <a:schemeClr val="bg1"/>
                </a:solidFill>
                <a:latin typeface="Georgia" pitchFamily="18" charset="0"/>
              </a:rPr>
              <a:t>impartidos por </a:t>
            </a:r>
            <a:r>
              <a:rPr lang="es-ES" dirty="0" smtClean="0">
                <a:solidFill>
                  <a:schemeClr val="bg1"/>
                </a:solidFill>
                <a:latin typeface="Georgia" pitchFamily="18" charset="0"/>
              </a:rPr>
              <a:t>Consultores de alto nivel con </a:t>
            </a:r>
            <a:r>
              <a:rPr lang="es-ES" dirty="0">
                <a:solidFill>
                  <a:schemeClr val="bg1"/>
                </a:solidFill>
                <a:latin typeface="Georgia" pitchFamily="18" charset="0"/>
              </a:rPr>
              <a:t>amplia experiencia profesional y docente</a:t>
            </a:r>
            <a:r>
              <a:rPr lang="es-ES" dirty="0" smtClean="0">
                <a:solidFill>
                  <a:schemeClr val="bg1"/>
                </a:solidFill>
                <a:latin typeface="Georgia" pitchFamily="18" charset="0"/>
              </a:rPr>
              <a:t>, siendo </a:t>
            </a:r>
            <a:r>
              <a:rPr lang="es-ES" dirty="0">
                <a:solidFill>
                  <a:schemeClr val="bg1"/>
                </a:solidFill>
                <a:latin typeface="Georgia" pitchFamily="18" charset="0"/>
              </a:rPr>
              <a:t>todos ellos homologados por </a:t>
            </a:r>
            <a:r>
              <a:rPr lang="es-ES" dirty="0" smtClean="0">
                <a:solidFill>
                  <a:schemeClr val="bg1"/>
                </a:solidFill>
                <a:latin typeface="Georgia" pitchFamily="18" charset="0"/>
              </a:rPr>
              <a:t>la Cámara </a:t>
            </a:r>
            <a:r>
              <a:rPr lang="es-ES" dirty="0">
                <a:solidFill>
                  <a:schemeClr val="bg1"/>
                </a:solidFill>
                <a:latin typeface="Georgia" pitchFamily="18" charset="0"/>
              </a:rPr>
              <a:t>de </a:t>
            </a:r>
            <a:r>
              <a:rPr lang="es-ES" dirty="0" smtClean="0">
                <a:solidFill>
                  <a:schemeClr val="bg1"/>
                </a:solidFill>
                <a:latin typeface="Georgia" pitchFamily="18" charset="0"/>
              </a:rPr>
              <a:t>Comercio.</a:t>
            </a:r>
            <a:endParaRPr lang="es-ES" dirty="0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928794" y="1071547"/>
            <a:ext cx="6786610" cy="2714643"/>
            <a:chOff x="1928794" y="1071547"/>
            <a:chExt cx="6786610" cy="2714643"/>
          </a:xfrm>
        </p:grpSpPr>
        <p:sp>
          <p:nvSpPr>
            <p:cNvPr id="21" name="20 Rectángulo redondeado"/>
            <p:cNvSpPr/>
            <p:nvPr/>
          </p:nvSpPr>
          <p:spPr>
            <a:xfrm>
              <a:off x="1928794" y="1071547"/>
              <a:ext cx="6643734" cy="2714643"/>
            </a:xfrm>
            <a:prstGeom prst="roundRect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1928794" y="1196752"/>
              <a:ext cx="6786610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 smtClean="0">
                  <a:solidFill>
                    <a:schemeClr val="bg1"/>
                  </a:solidFill>
                  <a:latin typeface="Georgia" pitchFamily="18" charset="0"/>
                </a:rPr>
                <a:t>Evaluación de capacidades e ideas de negocio </a:t>
              </a:r>
              <a:r>
                <a:rPr lang="es-ES" dirty="0" err="1" smtClean="0">
                  <a:solidFill>
                    <a:schemeClr val="bg1"/>
                  </a:solidFill>
                  <a:latin typeface="Georgia" pitchFamily="18" charset="0"/>
                </a:rPr>
                <a:t>adpatadas</a:t>
              </a:r>
              <a:r>
                <a:rPr lang="es-ES" dirty="0" smtClean="0">
                  <a:solidFill>
                    <a:schemeClr val="bg1"/>
                  </a:solidFill>
                  <a:latin typeface="Georgia" pitchFamily="18" charset="0"/>
                </a:rPr>
                <a:t> al perfil del emprendedor y a la localidad.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 smtClean="0">
                  <a:solidFill>
                    <a:schemeClr val="bg1"/>
                  </a:solidFill>
                  <a:latin typeface="Georgia" pitchFamily="18" charset="0"/>
                </a:rPr>
                <a:t>Dirección de proyectos (innovación, modelos del plan de empresa).</a:t>
              </a:r>
              <a:endParaRPr lang="es-ES" dirty="0">
                <a:solidFill>
                  <a:schemeClr val="bg1"/>
                </a:solidFill>
                <a:latin typeface="Georgia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 smtClean="0">
                  <a:solidFill>
                    <a:schemeClr val="bg1"/>
                  </a:solidFill>
                  <a:latin typeface="Georgia" pitchFamily="18" charset="0"/>
                </a:rPr>
                <a:t>Aspectos </a:t>
              </a:r>
              <a:r>
                <a:rPr lang="es-ES" dirty="0">
                  <a:solidFill>
                    <a:schemeClr val="bg1"/>
                  </a:solidFill>
                  <a:latin typeface="Georgia" pitchFamily="18" charset="0"/>
                </a:rPr>
                <a:t>jurídicos y fiscales de la </a:t>
              </a:r>
              <a:r>
                <a:rPr lang="es-ES" dirty="0" smtClean="0">
                  <a:solidFill>
                    <a:schemeClr val="bg1"/>
                  </a:solidFill>
                  <a:latin typeface="Georgia" pitchFamily="18" charset="0"/>
                </a:rPr>
                <a:t>empresa.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 smtClean="0">
                  <a:solidFill>
                    <a:schemeClr val="bg1"/>
                  </a:solidFill>
                  <a:latin typeface="Georgia" pitchFamily="18" charset="0"/>
                </a:rPr>
                <a:t>Marketing </a:t>
              </a:r>
              <a:r>
                <a:rPr lang="es-ES" dirty="0">
                  <a:solidFill>
                    <a:schemeClr val="bg1"/>
                  </a:solidFill>
                  <a:latin typeface="Georgia" pitchFamily="18" charset="0"/>
                </a:rPr>
                <a:t>y </a:t>
              </a:r>
              <a:r>
                <a:rPr lang="es-ES" dirty="0" smtClean="0">
                  <a:solidFill>
                    <a:schemeClr val="bg1"/>
                  </a:solidFill>
                  <a:latin typeface="Georgia" pitchFamily="18" charset="0"/>
                </a:rPr>
                <a:t>comunicación, redes sociales y comercio electrónico.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 smtClean="0">
                  <a:solidFill>
                    <a:schemeClr val="bg1"/>
                  </a:solidFill>
                  <a:latin typeface="Georgia" pitchFamily="18" charset="0"/>
                </a:rPr>
                <a:t>Finanzas para no financieros.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 smtClean="0">
                  <a:solidFill>
                    <a:schemeClr val="bg1"/>
                  </a:solidFill>
                  <a:latin typeface="Georgia" pitchFamily="18" charset="0"/>
                </a:rPr>
                <a:t>Dirección de proyectos: elaboración final del plan.</a:t>
              </a:r>
              <a:endParaRPr lang="es-ES" dirty="0">
                <a:latin typeface="Georgia" pitchFamily="18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681218" y="6256482"/>
            <a:ext cx="3676600" cy="556894"/>
            <a:chOff x="1681218" y="6301106"/>
            <a:chExt cx="3676600" cy="556894"/>
          </a:xfrm>
        </p:grpSpPr>
        <p:pic>
          <p:nvPicPr>
            <p:cNvPr id="23" name="Imagen 22" descr="logo INCYD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218" y="6328967"/>
              <a:ext cx="1543030" cy="476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5688"/>
            <a:stretch/>
          </p:blipFill>
          <p:spPr bwMode="auto">
            <a:xfrm>
              <a:off x="3481418" y="6301106"/>
              <a:ext cx="1876400" cy="556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C31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-32" y="642918"/>
            <a:ext cx="1357290" cy="6233058"/>
          </a:xfrm>
          <a:prstGeom prst="rect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entágono"/>
          <p:cNvSpPr/>
          <p:nvPr/>
        </p:nvSpPr>
        <p:spPr>
          <a:xfrm>
            <a:off x="1357290" y="-24"/>
            <a:ext cx="3143272" cy="642942"/>
          </a:xfrm>
          <a:prstGeom prst="homePlate">
            <a:avLst/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714480" y="-33061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Georgia" pitchFamily="18" charset="0"/>
              </a:rPr>
              <a:t>PLAN EMPRENDE</a:t>
            </a:r>
            <a:endParaRPr lang="es-ES" dirty="0">
              <a:latin typeface="Georgia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43042" y="181253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Georgia" pitchFamily="18" charset="0"/>
              </a:rPr>
              <a:t>JOVEN CLM</a:t>
            </a:r>
            <a:endParaRPr lang="es-ES" sz="2400" b="1" i="1" dirty="0">
              <a:latin typeface="Georg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5400000">
            <a:off x="5214925" y="2357447"/>
            <a:ext cx="71437" cy="77867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0" y="642918"/>
            <a:ext cx="1357290" cy="5572164"/>
          </a:xfrm>
          <a:prstGeom prst="rect">
            <a:avLst/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33 Imagen" descr="a.png"/>
          <p:cNvPicPr>
            <a:picLocks noChangeAspect="1"/>
          </p:cNvPicPr>
          <p:nvPr/>
        </p:nvPicPr>
        <p:blipFill>
          <a:blip r:embed="rId2" cstate="print"/>
          <a:srcRect l="82073" t="9076" r="519" b="2269"/>
          <a:stretch>
            <a:fillRect/>
          </a:stretch>
        </p:blipFill>
        <p:spPr>
          <a:xfrm>
            <a:off x="0" y="642918"/>
            <a:ext cx="1357290" cy="5582268"/>
          </a:xfrm>
          <a:prstGeom prst="rect">
            <a:avLst/>
          </a:prstGeom>
        </p:spPr>
      </p:pic>
      <p:sp>
        <p:nvSpPr>
          <p:cNvPr id="53" name="52 Rectángulo"/>
          <p:cNvSpPr/>
          <p:nvPr/>
        </p:nvSpPr>
        <p:spPr>
          <a:xfrm>
            <a:off x="1428728" y="1355601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Georgia" pitchFamily="18" charset="0"/>
              </a:rPr>
              <a:t>Se impartirán los contenidos </a:t>
            </a:r>
            <a:r>
              <a:rPr lang="es-ES" sz="2400" dirty="0">
                <a:latin typeface="Georgia" pitchFamily="18" charset="0"/>
              </a:rPr>
              <a:t>generales del programa, con el </a:t>
            </a:r>
            <a:r>
              <a:rPr lang="es-ES" sz="2400" dirty="0" smtClean="0">
                <a:latin typeface="Georgia" pitchFamily="18" charset="0"/>
              </a:rPr>
              <a:t>fin de </a:t>
            </a:r>
            <a:r>
              <a:rPr lang="es-ES" sz="2400" dirty="0">
                <a:latin typeface="Georgia" pitchFamily="18" charset="0"/>
              </a:rPr>
              <a:t>proporcionar los conocimientos, </a:t>
            </a:r>
            <a:r>
              <a:rPr lang="es-ES" sz="2400" dirty="0" smtClean="0">
                <a:latin typeface="Georgia" pitchFamily="18" charset="0"/>
              </a:rPr>
              <a:t>herramientas y </a:t>
            </a:r>
            <a:r>
              <a:rPr lang="es-ES" sz="2400" dirty="0">
                <a:latin typeface="Georgia" pitchFamily="18" charset="0"/>
              </a:rPr>
              <a:t>habilidades esenciales en cada </a:t>
            </a:r>
            <a:r>
              <a:rPr lang="es-ES" sz="2400" dirty="0" smtClean="0">
                <a:latin typeface="Georgia" pitchFamily="18" charset="0"/>
              </a:rPr>
              <a:t>una de </a:t>
            </a:r>
            <a:r>
              <a:rPr lang="es-ES" sz="2400" dirty="0">
                <a:latin typeface="Georgia" pitchFamily="18" charset="0"/>
              </a:rPr>
              <a:t>las áreas de </a:t>
            </a:r>
            <a:r>
              <a:rPr lang="es-ES" sz="2400" dirty="0" smtClean="0">
                <a:latin typeface="Georgia" pitchFamily="18" charset="0"/>
              </a:rPr>
              <a:t>conocimiento.</a:t>
            </a:r>
          </a:p>
        </p:txBody>
      </p:sp>
      <p:sp>
        <p:nvSpPr>
          <p:cNvPr id="54" name="53 CuadroTexto"/>
          <p:cNvSpPr txBox="1"/>
          <p:nvPr/>
        </p:nvSpPr>
        <p:spPr>
          <a:xfrm>
            <a:off x="4214810" y="13071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Georgia" pitchFamily="18" charset="0"/>
              </a:rPr>
              <a:t>FORMACIÓN CONJUNTA</a:t>
            </a:r>
            <a:endParaRPr lang="es-ES" b="1" dirty="0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755478" y="1285857"/>
            <a:ext cx="3209010" cy="2575192"/>
            <a:chOff x="3059832" y="1285856"/>
            <a:chExt cx="5441258" cy="4015351"/>
          </a:xfrm>
        </p:grpSpPr>
        <p:sp>
          <p:nvSpPr>
            <p:cNvPr id="18" name="34 Pentágono"/>
            <p:cNvSpPr/>
            <p:nvPr/>
          </p:nvSpPr>
          <p:spPr>
            <a:xfrm rot="5400000">
              <a:off x="2736788" y="3496273"/>
              <a:ext cx="3366717" cy="181375"/>
            </a:xfrm>
            <a:prstGeom prst="homePlate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19" name="35 Pentágono"/>
            <p:cNvSpPr/>
            <p:nvPr/>
          </p:nvSpPr>
          <p:spPr>
            <a:xfrm rot="5400000">
              <a:off x="5155125" y="3527161"/>
              <a:ext cx="3366717" cy="181375"/>
            </a:xfrm>
            <a:prstGeom prst="homePlate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0" name="15 Rectángulo redondeado"/>
            <p:cNvSpPr/>
            <p:nvPr/>
          </p:nvSpPr>
          <p:spPr>
            <a:xfrm>
              <a:off x="3059832" y="1285856"/>
              <a:ext cx="5441258" cy="679520"/>
            </a:xfrm>
            <a:prstGeom prst="roundRect">
              <a:avLst/>
            </a:prstGeom>
            <a:gradFill flip="none" rotWithShape="1">
              <a:gsLst>
                <a:gs pos="0">
                  <a:srgbClr val="E1D5C9">
                    <a:shade val="30000"/>
                    <a:satMod val="115000"/>
                  </a:srgbClr>
                </a:gs>
                <a:gs pos="50000">
                  <a:srgbClr val="E1D5C9">
                    <a:shade val="67500"/>
                    <a:satMod val="115000"/>
                  </a:srgbClr>
                </a:gs>
                <a:gs pos="100000">
                  <a:srgbClr val="E1D5C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1" name="16 CuadroTexto"/>
            <p:cNvSpPr txBox="1"/>
            <p:nvPr/>
          </p:nvSpPr>
          <p:spPr>
            <a:xfrm>
              <a:off x="3180749" y="1389387"/>
              <a:ext cx="50180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itchFamily="18" charset="0"/>
                </a:rPr>
                <a:t>EMPRENDE</a:t>
              </a:r>
              <a:r>
                <a:rPr lang="es-E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itchFamily="18" charset="0"/>
                </a:rPr>
                <a:t> </a:t>
              </a:r>
              <a:r>
                <a:rPr lang="es-E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itchFamily="18" charset="0"/>
                </a:rPr>
                <a:t>JOVEN CLM </a:t>
              </a:r>
            </a:p>
          </p:txBody>
        </p:sp>
        <p:sp>
          <p:nvSpPr>
            <p:cNvPr id="22" name="20 Rectángulo redondeado"/>
            <p:cNvSpPr/>
            <p:nvPr/>
          </p:nvSpPr>
          <p:spPr>
            <a:xfrm>
              <a:off x="3724875" y="2305138"/>
              <a:ext cx="3869339" cy="43242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3" name="21 CuadroTexto"/>
            <p:cNvSpPr txBox="1"/>
            <p:nvPr/>
          </p:nvSpPr>
          <p:spPr>
            <a:xfrm>
              <a:off x="3724876" y="2357677"/>
              <a:ext cx="38693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FORMACIÓN CONJUNTA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4" name="22 Rectángulo redondeado"/>
            <p:cNvSpPr/>
            <p:nvPr/>
          </p:nvSpPr>
          <p:spPr>
            <a:xfrm>
              <a:off x="3724875" y="2861109"/>
              <a:ext cx="3869339" cy="432422"/>
            </a:xfrm>
            <a:prstGeom prst="roundRect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5" name="23 CuadroTexto"/>
            <p:cNvSpPr txBox="1"/>
            <p:nvPr/>
          </p:nvSpPr>
          <p:spPr>
            <a:xfrm>
              <a:off x="3724875" y="2912384"/>
              <a:ext cx="38693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SEGUIMIENTO INDIVIDUALIZADO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6" name="26 Rectángulo redondeado"/>
            <p:cNvSpPr/>
            <p:nvPr/>
          </p:nvSpPr>
          <p:spPr>
            <a:xfrm>
              <a:off x="3724875" y="3417080"/>
              <a:ext cx="3869339" cy="432422"/>
            </a:xfrm>
            <a:prstGeom prst="roundRect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7" name="27 CuadroTexto"/>
            <p:cNvSpPr txBox="1"/>
            <p:nvPr/>
          </p:nvSpPr>
          <p:spPr>
            <a:xfrm>
              <a:off x="3724875" y="3468355"/>
              <a:ext cx="38693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PROPUESTA DE IDEA ADAPTADA 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" name="28 Rectángulo redondeado"/>
            <p:cNvSpPr/>
            <p:nvPr/>
          </p:nvSpPr>
          <p:spPr>
            <a:xfrm>
              <a:off x="3724875" y="3973052"/>
              <a:ext cx="3869339" cy="432422"/>
            </a:xfrm>
            <a:prstGeom prst="roundRect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9" name="29 CuadroTexto"/>
            <p:cNvSpPr txBox="1"/>
            <p:nvPr/>
          </p:nvSpPr>
          <p:spPr>
            <a:xfrm>
              <a:off x="3724875" y="4024327"/>
              <a:ext cx="38693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NETWORKING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" name="31 Rectángulo redondeado"/>
            <p:cNvSpPr/>
            <p:nvPr/>
          </p:nvSpPr>
          <p:spPr>
            <a:xfrm>
              <a:off x="3724875" y="4529023"/>
              <a:ext cx="3869339" cy="432422"/>
            </a:xfrm>
            <a:prstGeom prst="roundRect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32" name="32 CuadroTexto"/>
            <p:cNvSpPr txBox="1"/>
            <p:nvPr/>
          </p:nvSpPr>
          <p:spPr>
            <a:xfrm>
              <a:off x="3724875" y="4580298"/>
              <a:ext cx="38693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MENTORING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1681218" y="6309320"/>
            <a:ext cx="3676600" cy="556894"/>
            <a:chOff x="1681218" y="6301106"/>
            <a:chExt cx="3676600" cy="556894"/>
          </a:xfrm>
        </p:grpSpPr>
        <p:pic>
          <p:nvPicPr>
            <p:cNvPr id="35" name="Imagen 34" descr="logo INCYD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218" y="6328967"/>
              <a:ext cx="1543030" cy="476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5688"/>
            <a:stretch/>
          </p:blipFill>
          <p:spPr bwMode="auto">
            <a:xfrm>
              <a:off x="3481418" y="6301106"/>
              <a:ext cx="1876400" cy="556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upo 37"/>
          <p:cNvGrpSpPr/>
          <p:nvPr/>
        </p:nvGrpSpPr>
        <p:grpSpPr>
          <a:xfrm>
            <a:off x="1746870" y="4183924"/>
            <a:ext cx="6315614" cy="1577153"/>
            <a:chOff x="1928794" y="1071547"/>
            <a:chExt cx="6786610" cy="2714643"/>
          </a:xfrm>
        </p:grpSpPr>
        <p:sp>
          <p:nvSpPr>
            <p:cNvPr id="39" name="20 Rectángulo redondeado"/>
            <p:cNvSpPr/>
            <p:nvPr/>
          </p:nvSpPr>
          <p:spPr>
            <a:xfrm>
              <a:off x="1928794" y="1071547"/>
              <a:ext cx="6643734" cy="2714643"/>
            </a:xfrm>
            <a:prstGeom prst="roundRect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40" name="19 Rectángulo"/>
            <p:cNvSpPr/>
            <p:nvPr/>
          </p:nvSpPr>
          <p:spPr>
            <a:xfrm>
              <a:off x="1928794" y="1196752"/>
              <a:ext cx="6786610" cy="1268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100" dirty="0" smtClean="0">
                  <a:solidFill>
                    <a:schemeClr val="bg1"/>
                  </a:solidFill>
                  <a:latin typeface="Georgia" pitchFamily="18" charset="0"/>
                </a:rPr>
                <a:t>Evaluación de capacidades e ideas de negocio </a:t>
              </a:r>
              <a:r>
                <a:rPr lang="es-ES" sz="1100" dirty="0" err="1" smtClean="0">
                  <a:solidFill>
                    <a:schemeClr val="bg1"/>
                  </a:solidFill>
                  <a:latin typeface="Georgia" pitchFamily="18" charset="0"/>
                </a:rPr>
                <a:t>adpatadas</a:t>
              </a:r>
              <a:r>
                <a:rPr lang="es-ES" sz="1100" dirty="0" smtClean="0">
                  <a:solidFill>
                    <a:schemeClr val="bg1"/>
                  </a:solidFill>
                  <a:latin typeface="Georgia" pitchFamily="18" charset="0"/>
                </a:rPr>
                <a:t> al perfil del emprendedor y a la localidad.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100" dirty="0" smtClean="0">
                  <a:solidFill>
                    <a:schemeClr val="bg1"/>
                  </a:solidFill>
                  <a:latin typeface="Georgia" pitchFamily="18" charset="0"/>
                </a:rPr>
                <a:t>Dirección de proyectos (innovación, modelos del plan de empresa).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100" dirty="0" smtClean="0">
                  <a:solidFill>
                    <a:schemeClr val="bg1"/>
                  </a:solidFill>
                  <a:latin typeface="Georgia" pitchFamily="18" charset="0"/>
                </a:rPr>
                <a:t>Aspectos </a:t>
              </a:r>
              <a:r>
                <a:rPr lang="es-ES" sz="1100" dirty="0">
                  <a:solidFill>
                    <a:schemeClr val="bg1"/>
                  </a:solidFill>
                  <a:latin typeface="Georgia" pitchFamily="18" charset="0"/>
                </a:rPr>
                <a:t>jurídicos y fiscales de la </a:t>
              </a:r>
              <a:r>
                <a:rPr lang="es-ES" sz="1100" dirty="0" smtClean="0">
                  <a:solidFill>
                    <a:schemeClr val="bg1"/>
                  </a:solidFill>
                  <a:latin typeface="Georgia" pitchFamily="18" charset="0"/>
                </a:rPr>
                <a:t>empresa.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100" dirty="0" smtClean="0">
                  <a:solidFill>
                    <a:schemeClr val="bg1"/>
                  </a:solidFill>
                  <a:latin typeface="Georgia" pitchFamily="18" charset="0"/>
                </a:rPr>
                <a:t>Marketing </a:t>
              </a:r>
              <a:r>
                <a:rPr lang="es-ES" sz="1100" dirty="0">
                  <a:solidFill>
                    <a:schemeClr val="bg1"/>
                  </a:solidFill>
                  <a:latin typeface="Georgia" pitchFamily="18" charset="0"/>
                </a:rPr>
                <a:t>y </a:t>
              </a:r>
              <a:r>
                <a:rPr lang="es-ES" sz="1100" dirty="0" smtClean="0">
                  <a:solidFill>
                    <a:schemeClr val="bg1"/>
                  </a:solidFill>
                  <a:latin typeface="Georgia" pitchFamily="18" charset="0"/>
                </a:rPr>
                <a:t>comunicación, redes sociales y comercio electrónico.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100" dirty="0" smtClean="0">
                  <a:solidFill>
                    <a:schemeClr val="bg1"/>
                  </a:solidFill>
                  <a:latin typeface="Georgia" pitchFamily="18" charset="0"/>
                </a:rPr>
                <a:t>Finanzas para no financieros.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100" dirty="0" smtClean="0">
                  <a:solidFill>
                    <a:schemeClr val="bg1"/>
                  </a:solidFill>
                  <a:latin typeface="Georgia" pitchFamily="18" charset="0"/>
                </a:rPr>
                <a:t>Dirección de proyectos: elaboración final del plan.</a:t>
              </a:r>
              <a:endParaRPr lang="es-ES" sz="1100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C31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-32" y="642918"/>
            <a:ext cx="1357290" cy="6233058"/>
          </a:xfrm>
          <a:prstGeom prst="rect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entágono"/>
          <p:cNvSpPr/>
          <p:nvPr/>
        </p:nvSpPr>
        <p:spPr>
          <a:xfrm>
            <a:off x="1357290" y="-24"/>
            <a:ext cx="3143272" cy="642942"/>
          </a:xfrm>
          <a:prstGeom prst="homePlate">
            <a:avLst/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714480" y="-33061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Georgia" pitchFamily="18" charset="0"/>
              </a:rPr>
              <a:t>PLAN EMPRENDE</a:t>
            </a:r>
            <a:endParaRPr lang="es-ES" dirty="0">
              <a:latin typeface="Georgia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43042" y="181253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Georgia" pitchFamily="18" charset="0"/>
              </a:rPr>
              <a:t>JOVEN CLM</a:t>
            </a:r>
            <a:endParaRPr lang="es-ES" sz="2400" b="1" i="1" dirty="0">
              <a:latin typeface="Georg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5400000">
            <a:off x="5214925" y="2357447"/>
            <a:ext cx="71437" cy="77867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0" y="642918"/>
            <a:ext cx="1357290" cy="5572164"/>
          </a:xfrm>
          <a:prstGeom prst="rect">
            <a:avLst/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33 Imagen" descr="a.png"/>
          <p:cNvPicPr>
            <a:picLocks noChangeAspect="1"/>
          </p:cNvPicPr>
          <p:nvPr/>
        </p:nvPicPr>
        <p:blipFill>
          <a:blip r:embed="rId2" cstate="print"/>
          <a:srcRect l="82073" t="9076" r="519" b="2269"/>
          <a:stretch>
            <a:fillRect/>
          </a:stretch>
        </p:blipFill>
        <p:spPr>
          <a:xfrm>
            <a:off x="0" y="642918"/>
            <a:ext cx="1357290" cy="5582268"/>
          </a:xfrm>
          <a:prstGeom prst="rect">
            <a:avLst/>
          </a:prstGeom>
        </p:spPr>
      </p:pic>
      <p:sp>
        <p:nvSpPr>
          <p:cNvPr id="37" name="36 CuadroTexto"/>
          <p:cNvSpPr txBox="1"/>
          <p:nvPr/>
        </p:nvSpPr>
        <p:spPr>
          <a:xfrm>
            <a:off x="4286248" y="13071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Georgia" pitchFamily="18" charset="0"/>
              </a:rPr>
              <a:t>SEGUIMIENTO INDIVIDUALIZADO</a:t>
            </a:r>
            <a:endParaRPr lang="es-ES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428728" y="1347694"/>
            <a:ext cx="46434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Georgia" pitchFamily="18" charset="0"/>
              </a:rPr>
              <a:t>Se </a:t>
            </a:r>
            <a:r>
              <a:rPr lang="es-ES" sz="2400" dirty="0" smtClean="0">
                <a:latin typeface="Georgia" pitchFamily="18" charset="0"/>
              </a:rPr>
              <a:t>desarrollarán </a:t>
            </a:r>
            <a:r>
              <a:rPr lang="es-ES" sz="2400" dirty="0">
                <a:latin typeface="Georgia" pitchFamily="18" charset="0"/>
              </a:rPr>
              <a:t>actuaciones de </a:t>
            </a:r>
            <a:r>
              <a:rPr lang="es-ES" sz="2400" dirty="0" smtClean="0">
                <a:latin typeface="Georgia" pitchFamily="18" charset="0"/>
              </a:rPr>
              <a:t>seguimiento individualizado </a:t>
            </a:r>
            <a:r>
              <a:rPr lang="es-ES" sz="2400" dirty="0">
                <a:latin typeface="Georgia" pitchFamily="18" charset="0"/>
              </a:rPr>
              <a:t>en los que se orienta </a:t>
            </a:r>
            <a:r>
              <a:rPr lang="es-ES" sz="2400" dirty="0" smtClean="0">
                <a:latin typeface="Georgia" pitchFamily="18" charset="0"/>
              </a:rPr>
              <a:t>a cada </a:t>
            </a:r>
            <a:r>
              <a:rPr lang="es-ES" sz="2400" dirty="0">
                <a:latin typeface="Georgia" pitchFamily="18" charset="0"/>
              </a:rPr>
              <a:t>uno de los alumnos participantes en</a:t>
            </a:r>
          </a:p>
          <a:p>
            <a:r>
              <a:rPr lang="es-ES" sz="2400" dirty="0">
                <a:latin typeface="Georgia" pitchFamily="18" charset="0"/>
              </a:rPr>
              <a:t>función de su perfil profesional y de la </a:t>
            </a:r>
            <a:r>
              <a:rPr lang="es-ES" sz="2400" dirty="0" smtClean="0">
                <a:latin typeface="Georgia" pitchFamily="18" charset="0"/>
              </a:rPr>
              <a:t>actividad de </a:t>
            </a:r>
            <a:r>
              <a:rPr lang="es-ES" sz="2400" dirty="0">
                <a:latin typeface="Georgia" pitchFamily="18" charset="0"/>
              </a:rPr>
              <a:t>cada </a:t>
            </a:r>
            <a:r>
              <a:rPr lang="es-ES" sz="2400" dirty="0" smtClean="0">
                <a:latin typeface="Georgia" pitchFamily="18" charset="0"/>
              </a:rPr>
              <a:t>empresa</a:t>
            </a:r>
            <a:r>
              <a:rPr lang="es-ES" sz="2400" dirty="0">
                <a:latin typeface="Georgia" pitchFamily="18" charset="0"/>
              </a:rPr>
              <a:t>.</a:t>
            </a:r>
            <a:endParaRPr lang="es-ES" sz="2400" dirty="0" smtClean="0">
              <a:latin typeface="Georgia" pitchFamily="18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1428728" y="3871745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Georgia" pitchFamily="18" charset="0"/>
              </a:rPr>
              <a:t>Enfocándose principalmente en </a:t>
            </a:r>
            <a:r>
              <a:rPr lang="es-ES" sz="2400" dirty="0">
                <a:latin typeface="Georgia" pitchFamily="18" charset="0"/>
              </a:rPr>
              <a:t>el proceso </a:t>
            </a:r>
            <a:r>
              <a:rPr lang="es-ES" sz="2400" dirty="0" smtClean="0">
                <a:latin typeface="Georgia" pitchFamily="18" charset="0"/>
              </a:rPr>
              <a:t>de aplicación </a:t>
            </a:r>
            <a:r>
              <a:rPr lang="es-ES" sz="2400" dirty="0">
                <a:latin typeface="Georgia" pitchFamily="18" charset="0"/>
              </a:rPr>
              <a:t>e implementación de los </a:t>
            </a:r>
            <a:r>
              <a:rPr lang="es-ES" sz="2400" dirty="0" smtClean="0">
                <a:latin typeface="Georgia" pitchFamily="18" charset="0"/>
              </a:rPr>
              <a:t>contenidos generales </a:t>
            </a:r>
            <a:r>
              <a:rPr lang="es-ES" sz="2400" dirty="0">
                <a:latin typeface="Georgia" pitchFamily="18" charset="0"/>
              </a:rPr>
              <a:t>abordados en las </a:t>
            </a:r>
            <a:r>
              <a:rPr lang="es-ES" sz="2400" dirty="0" smtClean="0">
                <a:latin typeface="Georgia" pitchFamily="18" charset="0"/>
              </a:rPr>
              <a:t>sesiones conjuntas </a:t>
            </a:r>
            <a:r>
              <a:rPr lang="es-ES" sz="2400" dirty="0">
                <a:latin typeface="Georgia" pitchFamily="18" charset="0"/>
              </a:rPr>
              <a:t>de formación.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1681218" y="6256482"/>
            <a:ext cx="3676600" cy="556894"/>
            <a:chOff x="1681218" y="6301106"/>
            <a:chExt cx="3676600" cy="556894"/>
          </a:xfrm>
        </p:grpSpPr>
        <p:pic>
          <p:nvPicPr>
            <p:cNvPr id="18" name="Imagen 17" descr="logo INCYD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218" y="6328967"/>
              <a:ext cx="1543030" cy="476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5688"/>
            <a:stretch/>
          </p:blipFill>
          <p:spPr bwMode="auto">
            <a:xfrm>
              <a:off x="3481418" y="6301106"/>
              <a:ext cx="1876400" cy="556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upo 19"/>
          <p:cNvGrpSpPr/>
          <p:nvPr/>
        </p:nvGrpSpPr>
        <p:grpSpPr>
          <a:xfrm>
            <a:off x="5899494" y="1285857"/>
            <a:ext cx="3209010" cy="2575192"/>
            <a:chOff x="3059832" y="1285856"/>
            <a:chExt cx="5441258" cy="4015351"/>
          </a:xfrm>
        </p:grpSpPr>
        <p:sp>
          <p:nvSpPr>
            <p:cNvPr id="21" name="34 Pentágono"/>
            <p:cNvSpPr/>
            <p:nvPr/>
          </p:nvSpPr>
          <p:spPr>
            <a:xfrm rot="5400000">
              <a:off x="2736788" y="3496273"/>
              <a:ext cx="3366717" cy="181375"/>
            </a:xfrm>
            <a:prstGeom prst="homePlate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2" name="35 Pentágono"/>
            <p:cNvSpPr/>
            <p:nvPr/>
          </p:nvSpPr>
          <p:spPr>
            <a:xfrm rot="5400000">
              <a:off x="5155125" y="3527161"/>
              <a:ext cx="3366717" cy="181375"/>
            </a:xfrm>
            <a:prstGeom prst="homePlate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3" name="15 Rectángulo redondeado"/>
            <p:cNvSpPr/>
            <p:nvPr/>
          </p:nvSpPr>
          <p:spPr>
            <a:xfrm>
              <a:off x="3059832" y="1285856"/>
              <a:ext cx="5441258" cy="679520"/>
            </a:xfrm>
            <a:prstGeom prst="roundRect">
              <a:avLst/>
            </a:prstGeom>
            <a:gradFill flip="none" rotWithShape="1">
              <a:gsLst>
                <a:gs pos="0">
                  <a:srgbClr val="E1D5C9">
                    <a:shade val="30000"/>
                    <a:satMod val="115000"/>
                  </a:srgbClr>
                </a:gs>
                <a:gs pos="50000">
                  <a:srgbClr val="E1D5C9">
                    <a:shade val="67500"/>
                    <a:satMod val="115000"/>
                  </a:srgbClr>
                </a:gs>
                <a:gs pos="100000">
                  <a:srgbClr val="E1D5C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4" name="16 CuadroTexto"/>
            <p:cNvSpPr txBox="1"/>
            <p:nvPr/>
          </p:nvSpPr>
          <p:spPr>
            <a:xfrm>
              <a:off x="3180749" y="1389387"/>
              <a:ext cx="50180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itchFamily="18" charset="0"/>
                </a:rPr>
                <a:t>EMPRENDE</a:t>
              </a:r>
              <a:r>
                <a:rPr lang="es-E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itchFamily="18" charset="0"/>
                </a:rPr>
                <a:t> </a:t>
              </a:r>
              <a:r>
                <a:rPr lang="es-E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itchFamily="18" charset="0"/>
                </a:rPr>
                <a:t>JOVEN CLM </a:t>
              </a:r>
            </a:p>
          </p:txBody>
        </p:sp>
        <p:sp>
          <p:nvSpPr>
            <p:cNvPr id="25" name="20 Rectángulo redondeado"/>
            <p:cNvSpPr/>
            <p:nvPr/>
          </p:nvSpPr>
          <p:spPr>
            <a:xfrm>
              <a:off x="3724875" y="2305138"/>
              <a:ext cx="3869339" cy="432422"/>
            </a:xfrm>
            <a:prstGeom prst="roundRect">
              <a:avLst/>
            </a:prstGeom>
            <a:solidFill>
              <a:srgbClr val="C31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6" name="21 CuadroTexto"/>
            <p:cNvSpPr txBox="1"/>
            <p:nvPr/>
          </p:nvSpPr>
          <p:spPr>
            <a:xfrm>
              <a:off x="3724876" y="2357677"/>
              <a:ext cx="38693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FORMACIÓN CONJUNTA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7" name="22 Rectángulo redondeado"/>
            <p:cNvSpPr/>
            <p:nvPr/>
          </p:nvSpPr>
          <p:spPr>
            <a:xfrm>
              <a:off x="3724875" y="2861109"/>
              <a:ext cx="3869339" cy="43242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8" name="23 CuadroTexto"/>
            <p:cNvSpPr txBox="1"/>
            <p:nvPr/>
          </p:nvSpPr>
          <p:spPr>
            <a:xfrm>
              <a:off x="3724875" y="2912384"/>
              <a:ext cx="38693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SEGUIMIENTO INDIVIDUALIZADO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" name="26 Rectángulo redondeado"/>
            <p:cNvSpPr/>
            <p:nvPr/>
          </p:nvSpPr>
          <p:spPr>
            <a:xfrm>
              <a:off x="3724875" y="3417080"/>
              <a:ext cx="3869339" cy="432422"/>
            </a:xfrm>
            <a:prstGeom prst="roundRect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30" name="27 CuadroTexto"/>
            <p:cNvSpPr txBox="1"/>
            <p:nvPr/>
          </p:nvSpPr>
          <p:spPr>
            <a:xfrm>
              <a:off x="3724875" y="3468355"/>
              <a:ext cx="38693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PROPUESTA DE IDEA ADAPTADA 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6" name="28 Rectángulo redondeado"/>
            <p:cNvSpPr/>
            <p:nvPr/>
          </p:nvSpPr>
          <p:spPr>
            <a:xfrm>
              <a:off x="3724875" y="3973052"/>
              <a:ext cx="3869339" cy="432422"/>
            </a:xfrm>
            <a:prstGeom prst="roundRect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38" name="29 CuadroTexto"/>
            <p:cNvSpPr txBox="1"/>
            <p:nvPr/>
          </p:nvSpPr>
          <p:spPr>
            <a:xfrm>
              <a:off x="3724875" y="4024327"/>
              <a:ext cx="38693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NETWORKING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9" name="31 Rectángulo redondeado"/>
            <p:cNvSpPr/>
            <p:nvPr/>
          </p:nvSpPr>
          <p:spPr>
            <a:xfrm>
              <a:off x="3724875" y="4529023"/>
              <a:ext cx="3869339" cy="432422"/>
            </a:xfrm>
            <a:prstGeom prst="roundRect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40" name="32 CuadroTexto"/>
            <p:cNvSpPr txBox="1"/>
            <p:nvPr/>
          </p:nvSpPr>
          <p:spPr>
            <a:xfrm>
              <a:off x="3724875" y="4580298"/>
              <a:ext cx="38693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MENTORING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C31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-32" y="642918"/>
            <a:ext cx="1357290" cy="6233058"/>
          </a:xfrm>
          <a:prstGeom prst="rect">
            <a:avLst/>
          </a:prstGeom>
          <a:gradFill flip="none" rotWithShape="1">
            <a:gsLst>
              <a:gs pos="0">
                <a:srgbClr val="C31432">
                  <a:shade val="30000"/>
                  <a:satMod val="115000"/>
                </a:srgbClr>
              </a:gs>
              <a:gs pos="50000">
                <a:srgbClr val="C31432">
                  <a:shade val="67500"/>
                  <a:satMod val="115000"/>
                </a:srgbClr>
              </a:gs>
              <a:gs pos="100000">
                <a:srgbClr val="C3143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entágono"/>
          <p:cNvSpPr/>
          <p:nvPr/>
        </p:nvSpPr>
        <p:spPr>
          <a:xfrm>
            <a:off x="1357290" y="-24"/>
            <a:ext cx="3143272" cy="642942"/>
          </a:xfrm>
          <a:prstGeom prst="homePlate">
            <a:avLst/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714480" y="-33061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Georgia" pitchFamily="18" charset="0"/>
              </a:rPr>
              <a:t>PLAN EMPRENDE</a:t>
            </a:r>
            <a:endParaRPr lang="es-ES" dirty="0">
              <a:latin typeface="Georgia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43042" y="181253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Georgia" pitchFamily="18" charset="0"/>
              </a:rPr>
              <a:t>JOVEN CLM</a:t>
            </a:r>
            <a:endParaRPr lang="es-ES" sz="2400" b="1" i="1" dirty="0">
              <a:latin typeface="Georg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5400000">
            <a:off x="5214925" y="2357447"/>
            <a:ext cx="71437" cy="77867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0" y="642918"/>
            <a:ext cx="1357290" cy="5572164"/>
          </a:xfrm>
          <a:prstGeom prst="rect">
            <a:avLst/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33 Imagen" descr="a.png"/>
          <p:cNvPicPr>
            <a:picLocks noChangeAspect="1"/>
          </p:cNvPicPr>
          <p:nvPr/>
        </p:nvPicPr>
        <p:blipFill>
          <a:blip r:embed="rId2" cstate="print"/>
          <a:srcRect l="82073" t="9076" r="519" b="2269"/>
          <a:stretch>
            <a:fillRect/>
          </a:stretch>
        </p:blipFill>
        <p:spPr>
          <a:xfrm>
            <a:off x="0" y="642918"/>
            <a:ext cx="1357290" cy="5582268"/>
          </a:xfrm>
          <a:prstGeom prst="rect">
            <a:avLst/>
          </a:prstGeom>
        </p:spPr>
      </p:pic>
      <p:sp>
        <p:nvSpPr>
          <p:cNvPr id="37" name="36 CuadroTexto"/>
          <p:cNvSpPr txBox="1"/>
          <p:nvPr/>
        </p:nvSpPr>
        <p:spPr>
          <a:xfrm>
            <a:off x="4286248" y="13071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Georgia" pitchFamily="18" charset="0"/>
              </a:rPr>
              <a:t>PROPUESTA DE IDEA</a:t>
            </a:r>
            <a:endParaRPr lang="es-ES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428728" y="1357298"/>
            <a:ext cx="46434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Georgia" pitchFamily="18" charset="0"/>
              </a:rPr>
              <a:t>Se </a:t>
            </a:r>
            <a:r>
              <a:rPr lang="es-ES_tradnl" sz="2400" dirty="0">
                <a:latin typeface="Georgia" pitchFamily="18" charset="0"/>
              </a:rPr>
              <a:t>llevará </a:t>
            </a:r>
            <a:r>
              <a:rPr lang="es-ES_tradnl" sz="2400" dirty="0" smtClean="0">
                <a:latin typeface="Georgia" pitchFamily="18" charset="0"/>
              </a:rPr>
              <a:t>a cabo </a:t>
            </a:r>
            <a:r>
              <a:rPr lang="es-ES_tradnl" sz="2400" dirty="0">
                <a:latin typeface="Georgia" pitchFamily="18" charset="0"/>
              </a:rPr>
              <a:t>una semana de análisis y evaluación de las capacidades del emprendedor. </a:t>
            </a:r>
            <a:r>
              <a:rPr lang="es-ES_tradnl" sz="2400" dirty="0" smtClean="0">
                <a:latin typeface="Georgia" pitchFamily="18" charset="0"/>
              </a:rPr>
              <a:t>Una </a:t>
            </a:r>
            <a:r>
              <a:rPr lang="es-ES_tradnl" sz="2400" dirty="0">
                <a:latin typeface="Georgia" pitchFamily="18" charset="0"/>
              </a:rPr>
              <a:t>vez recogidos los datos y antes de empezar la</a:t>
            </a:r>
          </a:p>
          <a:p>
            <a:r>
              <a:rPr lang="es-ES_tradnl" sz="2400" dirty="0">
                <a:latin typeface="Georgia" pitchFamily="18" charset="0"/>
              </a:rPr>
              <a:t>primera semana formativa, se realizará un estudio, que en función de las mismas y de las características socioeconómicas </a:t>
            </a:r>
            <a:r>
              <a:rPr lang="es-ES_tradnl" sz="2400" dirty="0" smtClean="0">
                <a:latin typeface="Georgia" pitchFamily="18" charset="0"/>
              </a:rPr>
              <a:t>y </a:t>
            </a:r>
            <a:r>
              <a:rPr lang="es-ES_tradnl" sz="2400" dirty="0" err="1" smtClean="0">
                <a:latin typeface="Georgia" pitchFamily="18" charset="0"/>
              </a:rPr>
              <a:t>macrotendencias</a:t>
            </a:r>
            <a:r>
              <a:rPr lang="es-ES_tradnl" sz="2400" dirty="0" smtClean="0">
                <a:latin typeface="Georgia" pitchFamily="18" charset="0"/>
              </a:rPr>
              <a:t> </a:t>
            </a:r>
            <a:r>
              <a:rPr lang="es-ES_tradnl" sz="2400" dirty="0">
                <a:latin typeface="Georgia" pitchFamily="18" charset="0"/>
              </a:rPr>
              <a:t>del lugar de residencia, obtendrá una serie de ideas de negocio adaptadas a ambas variables</a:t>
            </a:r>
            <a:r>
              <a:rPr lang="es-ES" sz="2400" dirty="0" smtClean="0">
                <a:latin typeface="Georgia" pitchFamily="18" charset="0"/>
              </a:rPr>
              <a:t>.</a:t>
            </a:r>
            <a:endParaRPr lang="es-ES" sz="2400" dirty="0">
              <a:latin typeface="Georgia" pitchFamily="18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5899494" y="1285857"/>
            <a:ext cx="3209010" cy="2575192"/>
            <a:chOff x="3059832" y="1285856"/>
            <a:chExt cx="5441258" cy="4015351"/>
          </a:xfrm>
        </p:grpSpPr>
        <p:sp>
          <p:nvSpPr>
            <p:cNvPr id="17" name="34 Pentágono"/>
            <p:cNvSpPr/>
            <p:nvPr/>
          </p:nvSpPr>
          <p:spPr>
            <a:xfrm rot="5400000">
              <a:off x="2736788" y="3496273"/>
              <a:ext cx="3366717" cy="181375"/>
            </a:xfrm>
            <a:prstGeom prst="homePlate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0" name="35 Pentágono"/>
            <p:cNvSpPr/>
            <p:nvPr/>
          </p:nvSpPr>
          <p:spPr>
            <a:xfrm rot="5400000">
              <a:off x="5155125" y="3527161"/>
              <a:ext cx="3366717" cy="181375"/>
            </a:xfrm>
            <a:prstGeom prst="homePlate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1" name="15 Rectángulo redondeado"/>
            <p:cNvSpPr/>
            <p:nvPr/>
          </p:nvSpPr>
          <p:spPr>
            <a:xfrm>
              <a:off x="3059832" y="1285856"/>
              <a:ext cx="5441258" cy="679520"/>
            </a:xfrm>
            <a:prstGeom prst="roundRect">
              <a:avLst/>
            </a:prstGeom>
            <a:gradFill flip="none" rotWithShape="1">
              <a:gsLst>
                <a:gs pos="0">
                  <a:srgbClr val="E1D5C9">
                    <a:shade val="30000"/>
                    <a:satMod val="115000"/>
                  </a:srgbClr>
                </a:gs>
                <a:gs pos="50000">
                  <a:srgbClr val="E1D5C9">
                    <a:shade val="67500"/>
                    <a:satMod val="115000"/>
                  </a:srgbClr>
                </a:gs>
                <a:gs pos="100000">
                  <a:srgbClr val="E1D5C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2" name="16 CuadroTexto"/>
            <p:cNvSpPr txBox="1"/>
            <p:nvPr/>
          </p:nvSpPr>
          <p:spPr>
            <a:xfrm>
              <a:off x="3180749" y="1389387"/>
              <a:ext cx="50180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itchFamily="18" charset="0"/>
                </a:rPr>
                <a:t>EMPRENDE</a:t>
              </a:r>
              <a:r>
                <a:rPr lang="es-E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itchFamily="18" charset="0"/>
                </a:rPr>
                <a:t> </a:t>
              </a:r>
              <a:r>
                <a:rPr lang="es-E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itchFamily="18" charset="0"/>
                </a:rPr>
                <a:t>JOVEN CLM </a:t>
              </a:r>
            </a:p>
          </p:txBody>
        </p:sp>
        <p:sp>
          <p:nvSpPr>
            <p:cNvPr id="23" name="20 Rectángulo redondeado"/>
            <p:cNvSpPr/>
            <p:nvPr/>
          </p:nvSpPr>
          <p:spPr>
            <a:xfrm>
              <a:off x="3724875" y="2305138"/>
              <a:ext cx="3869339" cy="432422"/>
            </a:xfrm>
            <a:prstGeom prst="roundRect">
              <a:avLst/>
            </a:prstGeom>
            <a:solidFill>
              <a:srgbClr val="C31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4" name="21 CuadroTexto"/>
            <p:cNvSpPr txBox="1"/>
            <p:nvPr/>
          </p:nvSpPr>
          <p:spPr>
            <a:xfrm>
              <a:off x="3724876" y="2357677"/>
              <a:ext cx="38693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FORMACIÓN CONJUNTA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5" name="22 Rectángulo redondeado"/>
            <p:cNvSpPr/>
            <p:nvPr/>
          </p:nvSpPr>
          <p:spPr>
            <a:xfrm>
              <a:off x="3724875" y="2861109"/>
              <a:ext cx="3869339" cy="432422"/>
            </a:xfrm>
            <a:prstGeom prst="roundRect">
              <a:avLst/>
            </a:prstGeom>
            <a:solidFill>
              <a:srgbClr val="C31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6" name="23 CuadroTexto"/>
            <p:cNvSpPr txBox="1"/>
            <p:nvPr/>
          </p:nvSpPr>
          <p:spPr>
            <a:xfrm>
              <a:off x="3724875" y="2912384"/>
              <a:ext cx="38693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SEGUIMIENTO INDIVIDUALIZADO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3724875" y="3417080"/>
              <a:ext cx="3869339" cy="43242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3724875" y="3468355"/>
              <a:ext cx="38693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PROPUESTA DE IDEA ADAPTADA 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" name="28 Rectángulo redondeado"/>
            <p:cNvSpPr/>
            <p:nvPr/>
          </p:nvSpPr>
          <p:spPr>
            <a:xfrm>
              <a:off x="3724875" y="3973052"/>
              <a:ext cx="3869339" cy="432422"/>
            </a:xfrm>
            <a:prstGeom prst="roundRect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3724875" y="4024327"/>
              <a:ext cx="38693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NETWORKING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3724875" y="4529023"/>
              <a:ext cx="3869339" cy="432422"/>
            </a:xfrm>
            <a:prstGeom prst="roundRect">
              <a:avLst/>
            </a:prstGeom>
            <a:gradFill flip="none" rotWithShape="1">
              <a:gsLst>
                <a:gs pos="0">
                  <a:srgbClr val="C31432">
                    <a:shade val="30000"/>
                    <a:satMod val="115000"/>
                  </a:srgbClr>
                </a:gs>
                <a:gs pos="50000">
                  <a:srgbClr val="C31432">
                    <a:shade val="67500"/>
                    <a:satMod val="115000"/>
                  </a:srgbClr>
                </a:gs>
                <a:gs pos="100000">
                  <a:srgbClr val="C314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3724875" y="4580298"/>
              <a:ext cx="38693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Georgia" pitchFamily="18" charset="0"/>
                </a:rPr>
                <a:t>MENTORING</a:t>
              </a:r>
              <a:endParaRPr lang="es-ES" sz="11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1681218" y="6309320"/>
            <a:ext cx="3676600" cy="556894"/>
            <a:chOff x="1681218" y="6301106"/>
            <a:chExt cx="3676600" cy="556894"/>
          </a:xfrm>
        </p:grpSpPr>
        <p:pic>
          <p:nvPicPr>
            <p:cNvPr id="36" name="Imagen 35" descr="logo INCYD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218" y="6328967"/>
              <a:ext cx="1543030" cy="476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5688"/>
            <a:stretch/>
          </p:blipFill>
          <p:spPr bwMode="auto">
            <a:xfrm>
              <a:off x="3481418" y="6301106"/>
              <a:ext cx="1876400" cy="556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4699</TotalTime>
  <Words>808</Words>
  <Application>Microsoft Office PowerPoint</Application>
  <PresentationFormat>Presentación en pantalla (4:3)</PresentationFormat>
  <Paragraphs>164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Georgia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Toledo</dc:title>
  <dc:creator>jsanz</dc:creator>
  <cp:lastModifiedBy>Juan Cabrera</cp:lastModifiedBy>
  <cp:revision>29</cp:revision>
  <dcterms:created xsi:type="dcterms:W3CDTF">2016-07-17T18:59:16Z</dcterms:created>
  <dcterms:modified xsi:type="dcterms:W3CDTF">2018-01-08T10:54:56Z</dcterms:modified>
</cp:coreProperties>
</file>