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A08A3-3CCC-49E6-964C-E1738A6D992D}" type="datetimeFigureOut">
              <a:rPr lang="es-ES" smtClean="0"/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2CB49-322C-48BB-A333-B208C96D6BAF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9038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23554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s-ES" altLang="es-ES" smtClean="0"/>
          </a:p>
        </p:txBody>
      </p:sp>
      <p:sp>
        <p:nvSpPr>
          <p:cNvPr id="23555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258B52A-E9D4-43CB-BEF7-EC7A8245A5F8}" type="slidenum">
              <a:rPr lang="es-ES" altLang="es-ES" sz="1100" smtClean="0"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s-ES" altLang="es-ES" sz="11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BE5C18F-9991-4B06-8DBB-7381E3BC15F0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B62CAD-2852-4FE6-9117-0564EEE28CB2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hyperlink" Target="mailto:caf-2@madrid.es" TargetMode="External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270973" y="108797"/>
            <a:ext cx="1505496" cy="411972"/>
          </a:xfrm>
          <a:prstGeom prst="rect">
            <a:avLst/>
          </a:prstGeom>
          <a:solidFill>
            <a:srgbClr val="003DF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s-ES" sz="8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Centro de Apoyo a las Familias</a:t>
            </a:r>
            <a:endParaRPr lang="es-ES" sz="8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/>
            <a:r>
              <a:rPr lang="es-ES" sz="14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CAF 5</a:t>
            </a:r>
            <a:endParaRPr lang="es-ES" sz="14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>
          <a:xfrm>
            <a:off x="3248620" y="633904"/>
            <a:ext cx="2646759" cy="524973"/>
          </a:xfrm>
          <a:prstGeom prst="rect">
            <a:avLst/>
          </a:prstGeom>
          <a:noFill/>
        </p:spPr>
        <p:txBody>
          <a:bodyPr>
            <a:normAutofit fontScale="9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s-ES" sz="1600" b="1" cap="small" baseline="0" dirty="0">
                <a:solidFill>
                  <a:srgbClr val="003DF6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Calendario de Actividades </a:t>
            </a:r>
            <a:endParaRPr lang="es-ES" sz="1600" b="1" cap="small" baseline="0" dirty="0">
              <a:solidFill>
                <a:srgbClr val="003DF6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s-ES" sz="1600" b="1" cap="small" baseline="0" dirty="0">
                <a:solidFill>
                  <a:srgbClr val="003DF6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CURSO 2023-2024</a:t>
            </a:r>
            <a:endParaRPr lang="es-ES" sz="1600" b="1" cap="small" baseline="0" dirty="0">
              <a:solidFill>
                <a:srgbClr val="003DF6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1" name="Imagen 10"/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75" t="22713" r="11151" b="27569"/>
          <a:stretch>
            <a:fillRect/>
          </a:stretch>
        </p:blipFill>
        <p:spPr bwMode="auto">
          <a:xfrm>
            <a:off x="4143374" y="6258595"/>
            <a:ext cx="857250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Aprome\Desktop\logos\logos APROME\Aprome_Marca_20210601_version-principal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832554" y="155222"/>
            <a:ext cx="855227" cy="319121"/>
          </a:xfrm>
          <a:prstGeom prst="rect">
            <a:avLst/>
          </a:prstGeom>
          <a:noFill/>
        </p:spPr>
      </p:pic>
      <p:pic>
        <p:nvPicPr>
          <p:cNvPr id="2" name="Imagen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221" y="155222"/>
            <a:ext cx="2499021" cy="295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4 CuadroTexto"/>
          <p:cNvSpPr txBox="1"/>
          <p:nvPr userDrawn="1"/>
        </p:nvSpPr>
        <p:spPr>
          <a:xfrm>
            <a:off x="5150571" y="6258486"/>
            <a:ext cx="3905688" cy="41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s-ES" sz="800" b="1" cap="none" baseline="0" dirty="0">
                <a:solidFill>
                  <a:srgbClr val="003DF6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Dirección General de Familia e Infancia</a:t>
            </a:r>
            <a:endParaRPr lang="es-ES" sz="800" b="1" cap="none" baseline="0" dirty="0">
              <a:solidFill>
                <a:srgbClr val="003DF6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r">
              <a:lnSpc>
                <a:spcPct val="130000"/>
              </a:lnSpc>
            </a:pPr>
            <a:r>
              <a:rPr lang="es-ES" sz="800" b="1" cap="none" baseline="0" dirty="0">
                <a:solidFill>
                  <a:srgbClr val="003DF6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Departamento de Familia</a:t>
            </a:r>
            <a:r>
              <a:rPr lang="es-ES" sz="900" b="1" cap="none" baseline="0" dirty="0">
                <a:solidFill>
                  <a:srgbClr val="003DF6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endParaRPr lang="es-ES" sz="900" b="1" cap="none" baseline="0" dirty="0">
              <a:solidFill>
                <a:srgbClr val="003DF6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Rectangle 12"/>
          <p:cNvSpPr>
            <a:spLocks noChangeArrowheads="1"/>
          </p:cNvSpPr>
          <p:nvPr userDrawn="1"/>
        </p:nvSpPr>
        <p:spPr bwMode="auto">
          <a:xfrm>
            <a:off x="270973" y="6258486"/>
            <a:ext cx="2302371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s-ES" sz="800" b="1" dirty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C/ Fuente </a:t>
            </a:r>
            <a:r>
              <a:rPr lang="es-ES" altLang="es-ES" sz="800" b="1" dirty="0" err="1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Carrantona</a:t>
            </a:r>
            <a:r>
              <a:rPr lang="es-ES" altLang="es-ES" sz="800" b="1" dirty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12  28030 Madrid</a:t>
            </a:r>
            <a:endParaRPr lang="es-ES" altLang="es-ES" sz="800" b="1" dirty="0">
              <a:solidFill>
                <a:schemeClr val="tx2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s-ES" sz="800" b="1" dirty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Tel.: 91 564 81 84 Fax: 91 564 77 05</a:t>
            </a:r>
            <a:endParaRPr lang="es-ES" altLang="es-ES" sz="800" b="1" dirty="0">
              <a:solidFill>
                <a:schemeClr val="tx2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s-ES" sz="800" b="1" dirty="0">
                <a:solidFill>
                  <a:srgbClr val="003DF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hlinkClick r:id="rId5"/>
              </a:rPr>
              <a:t>caf-5@madrid.es</a:t>
            </a:r>
            <a:endParaRPr lang="es-ES" altLang="es-ES" sz="800" b="1" dirty="0">
              <a:solidFill>
                <a:srgbClr val="003DF9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" altLang="es-ES" sz="800" b="1" dirty="0">
              <a:solidFill>
                <a:schemeClr val="tx2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AutoShape 2" descr="blob:https://web.whatsapp.com/bf5725a1-a150-49b1-8884-daf0948e152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es-ES"/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943350" y="1222375"/>
            <a:ext cx="4978400" cy="523557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  <a:defRPr/>
            </a:pPr>
            <a:r>
              <a:rPr lang="es-ES" altLang="es-ES" sz="1100" b="1" dirty="0">
                <a:solidFill>
                  <a:srgbClr val="0070C0"/>
                </a:solidFill>
                <a:cs typeface="Times New Roman" panose="02020603050405020304" pitchFamily="18" charset="0"/>
              </a:rPr>
              <a:t>►</a:t>
            </a:r>
            <a:r>
              <a:rPr lang="es-ES" altLang="es-ES" sz="1200" b="1" dirty="0">
                <a:solidFill>
                  <a:srgbClr val="0070C0"/>
                </a:solidFill>
                <a:cs typeface="Times New Roman" panose="02020603050405020304" pitchFamily="18" charset="0"/>
              </a:rPr>
              <a:t> DESCRIPCIÓN </a:t>
            </a:r>
            <a:r>
              <a:rPr lang="es-ES" altLang="es-ES" sz="12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DE LA </a:t>
            </a:r>
            <a:r>
              <a:rPr lang="es-ES" altLang="es-ES" sz="1200" b="1" dirty="0">
                <a:solidFill>
                  <a:srgbClr val="0070C0"/>
                </a:solidFill>
                <a:cs typeface="Times New Roman" panose="02020603050405020304" pitchFamily="18" charset="0"/>
              </a:rPr>
              <a:t>ACTIVIDAD </a:t>
            </a:r>
            <a:endParaRPr lang="es-ES" altLang="es-ES" sz="1200" dirty="0"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algn="just">
              <a:buFontTx/>
              <a:buNone/>
              <a:defRPr/>
            </a:pPr>
            <a:r>
              <a:rPr lang="es-ES_tradnl" sz="1000" dirty="0" smtClean="0">
                <a:cs typeface="Arial" panose="020B0604020202020204" pitchFamily="34" charset="0"/>
              </a:rPr>
              <a:t>La </a:t>
            </a:r>
            <a:r>
              <a:rPr lang="es-ES_tradnl" sz="1000" b="1" dirty="0" smtClean="0">
                <a:cs typeface="Arial" panose="020B0604020202020204" pitchFamily="34" charset="0"/>
              </a:rPr>
              <a:t>inteligencia emocional</a:t>
            </a:r>
            <a:r>
              <a:rPr lang="es-ES_tradnl" sz="1000" dirty="0" smtClean="0">
                <a:cs typeface="Arial" panose="020B0604020202020204" pitchFamily="34" charset="0"/>
              </a:rPr>
              <a:t> </a:t>
            </a:r>
            <a:r>
              <a:rPr lang="es-ES" altLang="es-ES_tradnl" sz="1000" dirty="0" smtClean="0">
                <a:cs typeface="Arial" panose="020B0604020202020204" pitchFamily="34" charset="0"/>
              </a:rPr>
              <a:t>nos facilita </a:t>
            </a:r>
            <a:r>
              <a:rPr lang="es-ES_tradnl" sz="1000" dirty="0" smtClean="0">
                <a:cs typeface="Arial" panose="020B0604020202020204" pitchFamily="34" charset="0"/>
              </a:rPr>
              <a:t>desarrollar relaciones personales e interpersonales </a:t>
            </a:r>
            <a:r>
              <a:rPr lang="es-ES" altLang="es-ES_tradnl" sz="1000" dirty="0" smtClean="0">
                <a:cs typeface="Arial" panose="020B0604020202020204" pitchFamily="34" charset="0"/>
              </a:rPr>
              <a:t>sanas </a:t>
            </a:r>
            <a:r>
              <a:rPr lang="es-ES_tradnl" sz="1000" dirty="0" smtClean="0">
                <a:cs typeface="Arial" panose="020B0604020202020204" pitchFamily="34" charset="0"/>
              </a:rPr>
              <a:t>a lo largo de </a:t>
            </a:r>
            <a:r>
              <a:rPr lang="es-ES" altLang="es-ES_tradnl" sz="1000" dirty="0" smtClean="0">
                <a:cs typeface="Arial" panose="020B0604020202020204" pitchFamily="34" charset="0"/>
              </a:rPr>
              <a:t>nuestra</a:t>
            </a:r>
            <a:r>
              <a:rPr lang="es-ES_tradnl" sz="1000" dirty="0" smtClean="0">
                <a:cs typeface="Arial" panose="020B0604020202020204" pitchFamily="34" charset="0"/>
              </a:rPr>
              <a:t> vida. </a:t>
            </a:r>
            <a:endParaRPr lang="es-ES_tradnl" sz="1000" dirty="0" smtClean="0">
              <a:cs typeface="Arial" panose="020B0604020202020204" pitchFamily="34" charset="0"/>
            </a:endParaRPr>
          </a:p>
          <a:p>
            <a:pPr algn="just">
              <a:buFontTx/>
              <a:buNone/>
              <a:defRPr/>
            </a:pPr>
            <a:endParaRPr lang="es-ES_tradnl" sz="500" dirty="0">
              <a:cs typeface="Arial" panose="020B0604020202020204" pitchFamily="34" charset="0"/>
            </a:endParaRPr>
          </a:p>
          <a:p>
            <a:pPr algn="just">
              <a:buFontTx/>
              <a:buNone/>
              <a:defRPr/>
            </a:pPr>
            <a:r>
              <a:rPr lang="es-ES" altLang="es-ES_tradnl" sz="1000" dirty="0">
                <a:cs typeface="Arial" panose="020B0604020202020204" pitchFamily="34" charset="0"/>
              </a:rPr>
              <a:t>Este ciclo formativo va a dirigido a promover que las familias faciliteis a vuestros hijos e hijas el que </a:t>
            </a:r>
            <a:r>
              <a:rPr lang="es-ES_tradnl" sz="1000" dirty="0">
                <a:cs typeface="Arial" panose="020B0604020202020204" pitchFamily="34" charset="0"/>
              </a:rPr>
              <a:t>ent</a:t>
            </a:r>
            <a:r>
              <a:rPr lang="es-ES" altLang="es-ES_tradnl" sz="1000" dirty="0">
                <a:cs typeface="Arial" panose="020B0604020202020204" pitchFamily="34" charset="0"/>
              </a:rPr>
              <a:t>iendan y gestionen</a:t>
            </a:r>
            <a:r>
              <a:rPr lang="es-ES_tradnl" sz="1000" dirty="0">
                <a:cs typeface="Arial" panose="020B0604020202020204" pitchFamily="34" charset="0"/>
              </a:rPr>
              <a:t> </a:t>
            </a:r>
            <a:r>
              <a:rPr lang="es-ES" altLang="es-ES_tradnl" sz="1000" dirty="0">
                <a:cs typeface="Arial" panose="020B0604020202020204" pitchFamily="34" charset="0"/>
              </a:rPr>
              <a:t>sus</a:t>
            </a:r>
            <a:r>
              <a:rPr lang="es-ES_tradnl" sz="1000" dirty="0">
                <a:cs typeface="Arial" panose="020B0604020202020204" pitchFamily="34" charset="0"/>
              </a:rPr>
              <a:t> propias emociones </a:t>
            </a:r>
            <a:r>
              <a:rPr lang="es-ES" altLang="es-ES_tradnl" sz="1000" dirty="0">
                <a:cs typeface="Arial" panose="020B0604020202020204" pitchFamily="34" charset="0"/>
              </a:rPr>
              <a:t>de forma</a:t>
            </a:r>
            <a:r>
              <a:rPr lang="es-ES_tradnl" sz="1000" dirty="0">
                <a:cs typeface="Arial" panose="020B0604020202020204" pitchFamily="34" charset="0"/>
              </a:rPr>
              <a:t> que reduzcan el estrés, </a:t>
            </a:r>
            <a:r>
              <a:rPr lang="es-ES" altLang="es-ES_tradnl" sz="1000" dirty="0">
                <a:cs typeface="Arial" panose="020B0604020202020204" pitchFamily="34" charset="0"/>
              </a:rPr>
              <a:t>les </a:t>
            </a:r>
            <a:r>
              <a:rPr lang="es-ES_tradnl" sz="1000" dirty="0">
                <a:cs typeface="Arial" panose="020B0604020202020204" pitchFamily="34" charset="0"/>
              </a:rPr>
              <a:t>ayuden a comunicar</a:t>
            </a:r>
            <a:r>
              <a:rPr lang="es-ES" altLang="es-ES_tradnl" sz="1000" dirty="0">
                <a:cs typeface="Arial" panose="020B0604020202020204" pitchFamily="34" charset="0"/>
              </a:rPr>
              <a:t>se de manera efectiva</a:t>
            </a:r>
            <a:r>
              <a:rPr lang="es-ES_tradnl" sz="1000" dirty="0">
                <a:cs typeface="Arial" panose="020B0604020202020204" pitchFamily="34" charset="0"/>
              </a:rPr>
              <a:t>, </a:t>
            </a:r>
            <a:r>
              <a:rPr lang="es-ES" altLang="es-ES_tradnl" sz="1000" dirty="0">
                <a:cs typeface="Arial" panose="020B0604020202020204" pitchFamily="34" charset="0"/>
              </a:rPr>
              <a:t>a </a:t>
            </a:r>
            <a:r>
              <a:rPr lang="es-ES_tradnl" sz="1000" dirty="0">
                <a:cs typeface="Arial" panose="020B0604020202020204" pitchFamily="34" charset="0"/>
              </a:rPr>
              <a:t>empatizar con otras personas, superar desafíos y aminorar conflictos.</a:t>
            </a:r>
            <a:endParaRPr lang="es-ES_tradnl" sz="1000" dirty="0">
              <a:cs typeface="Arial" panose="020B0604020202020204" pitchFamily="34" charset="0"/>
            </a:endParaRPr>
          </a:p>
          <a:p>
            <a:pPr algn="just">
              <a:buFontTx/>
              <a:buNone/>
              <a:defRPr/>
            </a:pPr>
            <a:endParaRPr lang="es-ES_tradnl" sz="600" dirty="0">
              <a:cs typeface="Arial" panose="020B0604020202020204" pitchFamily="34" charset="0"/>
            </a:endParaRPr>
          </a:p>
          <a:p>
            <a:pPr algn="just">
              <a:buFontTx/>
              <a:buNone/>
              <a:defRPr/>
            </a:pPr>
            <a:r>
              <a:rPr lang="es-ES" altLang="es-ES_tradnl" sz="1000" dirty="0">
                <a:cs typeface="Arial" panose="020B0604020202020204" pitchFamily="34" charset="0"/>
              </a:rPr>
              <a:t>Desde el </a:t>
            </a:r>
            <a:r>
              <a:rPr lang="es-ES" altLang="es-ES_tradnl" sz="1000" b="1" dirty="0">
                <a:solidFill>
                  <a:schemeClr val="accent1"/>
                </a:solidFill>
                <a:cs typeface="Arial" panose="020B0604020202020204" pitchFamily="34" charset="0"/>
              </a:rPr>
              <a:t>equipo técnico del CAF 5,</a:t>
            </a:r>
            <a:r>
              <a:rPr lang="es-ES" altLang="es-ES_tradnl" sz="1000" dirty="0">
                <a:cs typeface="Arial" panose="020B0604020202020204" pitchFamily="34" charset="0"/>
              </a:rPr>
              <a:t> a propuesta del </a:t>
            </a:r>
            <a:r>
              <a:rPr lang="es-ES" altLang="es-ES_tradnl" sz="1000" b="1" dirty="0">
                <a:solidFill>
                  <a:schemeClr val="accent1"/>
                </a:solidFill>
                <a:cs typeface="Arial" panose="020B0604020202020204" pitchFamily="34" charset="0"/>
              </a:rPr>
              <a:t>AMPA del CEIP Marqués de Suances</a:t>
            </a:r>
            <a:r>
              <a:rPr lang="es-ES" altLang="es-ES_tradnl" sz="1000" dirty="0">
                <a:cs typeface="Arial" panose="020B0604020202020204" pitchFamily="34" charset="0"/>
              </a:rPr>
              <a:t>, ponemos a vuestra disposición las siguientes temáticas que iremos desgranando a lo largo del curso escolar:</a:t>
            </a:r>
            <a:endParaRPr lang="es-ES_tradnl" sz="1000" dirty="0" smtClean="0">
              <a:cs typeface="Arial" panose="020B0604020202020204" pitchFamily="34" charset="0"/>
            </a:endParaRPr>
          </a:p>
          <a:p>
            <a:pPr algn="just">
              <a:buFontTx/>
              <a:buNone/>
              <a:defRPr/>
            </a:pPr>
            <a:endParaRPr lang="es-ES" sz="500" dirty="0">
              <a:cs typeface="Arial" panose="020B0604020202020204" pitchFamily="34" charset="0"/>
            </a:endParaRPr>
          </a:p>
          <a:p>
            <a:pPr algn="just">
              <a:buFontTx/>
              <a:buNone/>
              <a:defRPr/>
            </a:pPr>
            <a:r>
              <a:rPr lang="es-ES_tradnl" sz="1000" b="1" dirty="0" smtClean="0">
                <a:cs typeface="Arial" panose="020B0604020202020204" pitchFamily="34" charset="0"/>
              </a:rPr>
              <a:t>-</a:t>
            </a:r>
            <a:r>
              <a:rPr lang="es-ES" altLang="es-ES_tradnl" sz="1000" b="1" dirty="0" smtClean="0">
                <a:cs typeface="Arial" panose="020B0604020202020204" pitchFamily="34" charset="0"/>
              </a:rPr>
              <a:t> Octubre:</a:t>
            </a:r>
            <a:r>
              <a:rPr lang="es-ES" altLang="es-ES_tradnl" sz="1200" b="1" dirty="0" smtClean="0">
                <a:solidFill>
                  <a:schemeClr val="accent1"/>
                </a:solidFill>
                <a:cs typeface="Arial" panose="020B0604020202020204" pitchFamily="34" charset="0"/>
              </a:rPr>
              <a:t> </a:t>
            </a:r>
            <a:r>
              <a:rPr lang="es-ES" altLang="es-ES_tradnl" sz="1000" dirty="0" smtClean="0">
                <a:cs typeface="Arial" panose="020B0604020202020204" pitchFamily="34" charset="0"/>
              </a:rPr>
              <a:t>La práctica de las emociones.</a:t>
            </a:r>
            <a:endParaRPr lang="es-ES" altLang="es-ES_tradnl" sz="1000" dirty="0" smtClean="0">
              <a:cs typeface="Arial" panose="020B0604020202020204" pitchFamily="34" charset="0"/>
            </a:endParaRPr>
          </a:p>
          <a:p>
            <a:pPr algn="just">
              <a:buFontTx/>
              <a:buNone/>
              <a:defRPr/>
            </a:pPr>
            <a:r>
              <a:rPr lang="es-ES" altLang="es-ES_tradnl" sz="1000" dirty="0" smtClean="0">
                <a:cs typeface="Arial" panose="020B0604020202020204" pitchFamily="34" charset="0"/>
              </a:rPr>
              <a:t>- </a:t>
            </a:r>
            <a:r>
              <a:rPr lang="es-ES" altLang="es-ES_tradnl" sz="1000" b="1" dirty="0" smtClean="0">
                <a:cs typeface="Arial" panose="020B0604020202020204" pitchFamily="34" charset="0"/>
              </a:rPr>
              <a:t>Noviembre:</a:t>
            </a:r>
            <a:r>
              <a:rPr lang="es-ES" altLang="es-ES_tradnl" sz="1000" dirty="0" smtClean="0">
                <a:cs typeface="Arial" panose="020B0604020202020204" pitchFamily="34" charset="0"/>
              </a:rPr>
              <a:t> Estrategias para una adecuada regulación emocional.</a:t>
            </a:r>
            <a:endParaRPr lang="es-ES" altLang="es-ES_tradnl" sz="1000" dirty="0" smtClean="0">
              <a:cs typeface="Arial" panose="020B0604020202020204" pitchFamily="34" charset="0"/>
            </a:endParaRPr>
          </a:p>
          <a:p>
            <a:pPr algn="just">
              <a:buFontTx/>
              <a:buNone/>
              <a:defRPr/>
            </a:pPr>
            <a:r>
              <a:rPr lang="es-ES" altLang="es-ES_tradnl" sz="1000" dirty="0" smtClean="0">
                <a:cs typeface="Arial" panose="020B0604020202020204" pitchFamily="34" charset="0"/>
              </a:rPr>
              <a:t>-</a:t>
            </a:r>
            <a:r>
              <a:rPr lang="es-ES" altLang="es-ES_tradnl" sz="1000" b="1" dirty="0" smtClean="0">
                <a:cs typeface="Arial" panose="020B0604020202020204" pitchFamily="34" charset="0"/>
              </a:rPr>
              <a:t> Febrero:</a:t>
            </a:r>
            <a:r>
              <a:rPr lang="es-ES" altLang="es-ES_tradnl" sz="1000" dirty="0" smtClean="0">
                <a:cs typeface="Arial" panose="020B0604020202020204" pitchFamily="34" charset="0"/>
              </a:rPr>
              <a:t> La empatía y su importancia en las relaciones familiares.</a:t>
            </a:r>
            <a:endParaRPr lang="es-ES" altLang="es-ES_tradnl" sz="1000" dirty="0" smtClean="0">
              <a:cs typeface="Arial" panose="020B0604020202020204" pitchFamily="34" charset="0"/>
            </a:endParaRPr>
          </a:p>
          <a:p>
            <a:pPr algn="just">
              <a:buFontTx/>
              <a:buNone/>
              <a:defRPr/>
            </a:pPr>
            <a:endParaRPr lang="es-ES" sz="400" dirty="0">
              <a:cs typeface="Arial" panose="020B0604020202020204" pitchFamily="34" charset="0"/>
            </a:endParaRPr>
          </a:p>
          <a:p>
            <a:pPr algn="just">
              <a:lnSpc>
                <a:spcPct val="50000"/>
              </a:lnSpc>
              <a:buFontTx/>
              <a:buNone/>
              <a:defRPr/>
            </a:pPr>
            <a:endParaRPr lang="es-ES" sz="700" dirty="0">
              <a:latin typeface="+mn-lt"/>
            </a:endParaRPr>
          </a:p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  <a:defRPr/>
            </a:pPr>
            <a:r>
              <a:rPr lang="es-ES" altLang="es-ES" sz="1100" b="1" dirty="0">
                <a:solidFill>
                  <a:srgbClr val="0070C0"/>
                </a:solidFill>
                <a:cs typeface="Times New Roman" panose="02020603050405020304" pitchFamily="18" charset="0"/>
              </a:rPr>
              <a:t>►</a:t>
            </a:r>
            <a:r>
              <a:rPr lang="es-ES" altLang="es-ES" sz="1200" b="1" dirty="0">
                <a:solidFill>
                  <a:srgbClr val="0070C0"/>
                </a:solidFill>
                <a:cs typeface="Times New Roman" panose="02020603050405020304" pitchFamily="18" charset="0"/>
              </a:rPr>
              <a:t> ¿CUÁNDO?</a:t>
            </a:r>
            <a:r>
              <a:rPr lang="es-ES" altLang="es-ES" sz="1200" b="1" dirty="0">
                <a:solidFill>
                  <a:srgbClr val="2D2D8A"/>
                </a:solidFill>
                <a:cs typeface="Times New Roman" panose="02020603050405020304" pitchFamily="18" charset="0"/>
              </a:rPr>
              <a:t>   </a:t>
            </a:r>
            <a:endParaRPr lang="es-ES" altLang="es-ES" sz="1200" b="1" dirty="0">
              <a:solidFill>
                <a:srgbClr val="2D2D8A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  <a:defRPr/>
            </a:pPr>
            <a:r>
              <a:rPr lang="es-ES" altLang="es-ES" sz="1000" b="1" dirty="0" smtClean="0">
                <a:solidFill>
                  <a:srgbClr val="CC0000"/>
                </a:solidFill>
                <a:cs typeface="Arial" panose="020B0604020202020204" pitchFamily="34" charset="0"/>
                <a:sym typeface="+mn-ea"/>
              </a:rPr>
              <a:t>VIERNES 24 NOVIEMBRE</a:t>
            </a:r>
            <a:r>
              <a:rPr lang="es-ES" altLang="es-ES" sz="1000" b="1" dirty="0" smtClean="0">
                <a:solidFill>
                  <a:srgbClr val="CC0000"/>
                </a:solidFill>
                <a:cs typeface="Arial" panose="020B0604020202020204" pitchFamily="34" charset="0"/>
                <a:sym typeface="+mn-ea"/>
              </a:rPr>
              <a:t> </a:t>
            </a:r>
            <a:r>
              <a:rPr lang="es-ES" altLang="es-ES" sz="1000" b="1">
                <a:solidFill>
                  <a:srgbClr val="000000"/>
                </a:solidFill>
                <a:cs typeface="Arial" panose="020B0604020202020204" pitchFamily="34" charset="0"/>
                <a:sym typeface="+mn-ea"/>
              </a:rPr>
              <a:t>de </a:t>
            </a:r>
            <a:r>
              <a:rPr lang="es-ES" altLang="es-ES" sz="1000" b="1" smtClean="0">
                <a:solidFill>
                  <a:srgbClr val="000000"/>
                </a:solidFill>
                <a:cs typeface="Arial" panose="020B0604020202020204" pitchFamily="34" charset="0"/>
                <a:sym typeface="+mn-ea"/>
              </a:rPr>
              <a:t>17:00</a:t>
            </a:r>
            <a:r>
              <a:rPr lang="es-ES" altLang="es-ES" sz="1000" b="1" smtClean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 </a:t>
            </a:r>
            <a:r>
              <a:rPr lang="es-ES" altLang="es-ES" sz="1000" b="1">
                <a:solidFill>
                  <a:srgbClr val="000000"/>
                </a:solidFill>
                <a:cs typeface="Arial" panose="020B0604020202020204" pitchFamily="34" charset="0"/>
                <a:sym typeface="+mn-ea"/>
              </a:rPr>
              <a:t>a </a:t>
            </a:r>
            <a:r>
              <a:rPr lang="es-ES" altLang="es-ES" sz="1000" b="1" smtClean="0">
                <a:solidFill>
                  <a:srgbClr val="000000"/>
                </a:solidFill>
                <a:cs typeface="Arial" panose="020B0604020202020204" pitchFamily="34" charset="0"/>
                <a:sym typeface="+mn-ea"/>
              </a:rPr>
              <a:t>18:30 </a:t>
            </a:r>
            <a:r>
              <a:rPr lang="es-ES" altLang="es-ES" sz="1000" b="1" dirty="0">
                <a:solidFill>
                  <a:srgbClr val="000000"/>
                </a:solidFill>
                <a:cs typeface="Arial" panose="020B0604020202020204" pitchFamily="34" charset="0"/>
                <a:sym typeface="+mn-ea"/>
              </a:rPr>
              <a:t>horas</a:t>
            </a:r>
            <a:r>
              <a:rPr lang="es-ES" altLang="es-ES" sz="1000" b="1" dirty="0" smtClean="0">
                <a:solidFill>
                  <a:srgbClr val="000000"/>
                </a:solidFill>
                <a:cs typeface="Arial" panose="020B0604020202020204" pitchFamily="34" charset="0"/>
                <a:sym typeface="+mn-ea"/>
              </a:rPr>
              <a:t>.</a:t>
            </a:r>
            <a:endParaRPr lang="es-ES" altLang="es-ES" sz="1000" b="1" dirty="0" smtClean="0">
              <a:solidFill>
                <a:srgbClr val="000000"/>
              </a:solidFill>
              <a:cs typeface="Arial" panose="020B0604020202020204" pitchFamily="34" charset="0"/>
              <a:sym typeface="+mn-ea"/>
            </a:endParaRPr>
          </a:p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  <a:defRPr/>
            </a:pPr>
            <a:r>
              <a:rPr lang="es-ES" altLang="es-ES" sz="1100" b="1" dirty="0">
                <a:solidFill>
                  <a:srgbClr val="0070C0"/>
                </a:solidFill>
                <a:cs typeface="Times New Roman" panose="02020603050405020304" pitchFamily="18" charset="0"/>
              </a:rPr>
              <a:t>►</a:t>
            </a:r>
            <a:r>
              <a:rPr lang="es-ES" altLang="es-ES" sz="1200" b="1" dirty="0">
                <a:solidFill>
                  <a:srgbClr val="0070C0"/>
                </a:solidFill>
                <a:cs typeface="Times New Roman" panose="02020603050405020304" pitchFamily="18" charset="0"/>
              </a:rPr>
              <a:t> LUGAR DE </a:t>
            </a:r>
            <a:r>
              <a:rPr lang="es-ES" altLang="es-ES" sz="12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REALIZACIÓN</a:t>
            </a:r>
            <a:r>
              <a:rPr lang="es-ES" altLang="es-ES" sz="1000" b="1" dirty="0">
                <a:cs typeface="Arial" panose="020B0604020202020204" pitchFamily="34" charset="0"/>
              </a:rPr>
              <a:t> </a:t>
            </a:r>
            <a:endParaRPr lang="es-ES" altLang="es-ES" sz="1000" dirty="0">
              <a:solidFill>
                <a:srgbClr val="C00000"/>
              </a:solidFill>
              <a:latin typeface="Calibri" panose="020F050202020403020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1000"/>
              </a:spcAft>
              <a:buFontTx/>
              <a:buNone/>
              <a:defRPr/>
            </a:pPr>
            <a:r>
              <a:rPr lang="es-ES" altLang="es-ES" sz="1200" b="1" dirty="0">
                <a:cs typeface="Arial" panose="020B0604020202020204" pitchFamily="34" charset="0"/>
              </a:rPr>
              <a:t>CEIP “Marqués de Suanzes”</a:t>
            </a:r>
            <a:endParaRPr lang="es-ES" altLang="es-ES" sz="1200" b="1" dirty="0" smtClean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  <a:defRPr/>
            </a:pPr>
            <a:r>
              <a:rPr lang="es-ES" altLang="es-ES" sz="11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►</a:t>
            </a:r>
            <a:r>
              <a:rPr lang="es-ES" altLang="es-ES" sz="12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DESTINATARIOS/AS </a:t>
            </a:r>
            <a:r>
              <a:rPr lang="es-ES" altLang="es-ES" sz="1200" b="1" dirty="0">
                <a:solidFill>
                  <a:srgbClr val="0070C0"/>
                </a:solidFill>
                <a:cs typeface="Times New Roman" panose="02020603050405020304" pitchFamily="18" charset="0"/>
              </a:rPr>
              <a:t>DE </a:t>
            </a:r>
            <a:r>
              <a:rPr lang="es-ES" altLang="es-ES" sz="12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LA </a:t>
            </a:r>
            <a:r>
              <a:rPr lang="es-ES" altLang="es-ES" sz="1200" b="1" dirty="0">
                <a:solidFill>
                  <a:srgbClr val="0070C0"/>
                </a:solidFill>
                <a:cs typeface="Times New Roman" panose="02020603050405020304" pitchFamily="18" charset="0"/>
              </a:rPr>
              <a:t>ACTIVIDAD</a:t>
            </a:r>
            <a:endParaRPr lang="es-ES" altLang="es-ES" sz="12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1000"/>
              </a:spcAft>
              <a:buFontTx/>
              <a:buNone/>
              <a:defRPr/>
            </a:pPr>
            <a:r>
              <a:rPr lang="es-ES" sz="1000" dirty="0" smtClean="0">
                <a:solidFill>
                  <a:srgbClr val="000000"/>
                </a:solidFill>
                <a:ea typeface="Microsoft YaHei" panose="020B0503020204020204" charset="-122"/>
                <a:cs typeface="Arial" panose="020B0604020202020204" pitchFamily="34" charset="0"/>
              </a:rPr>
              <a:t>Padres y madres con hijos/as cursando </a:t>
            </a:r>
            <a:r>
              <a:rPr lang="es-ES" sz="1000" b="1" dirty="0" smtClean="0">
                <a:solidFill>
                  <a:srgbClr val="000000"/>
                </a:solidFill>
                <a:ea typeface="Microsoft YaHei" panose="020B0503020204020204" charset="-122"/>
                <a:cs typeface="Arial" panose="020B0604020202020204" pitchFamily="34" charset="0"/>
              </a:rPr>
              <a:t>Educación Primaria</a:t>
            </a:r>
            <a:r>
              <a:rPr lang="es-ES" sz="1000" dirty="0">
                <a:solidFill>
                  <a:srgbClr val="000000"/>
                </a:solidFill>
                <a:ea typeface="Microsoft YaHei" panose="020B0503020204020204" charset="-122"/>
                <a:cs typeface="Arial" panose="020B0604020202020204" pitchFamily="34" charset="0"/>
              </a:rPr>
              <a:t> </a:t>
            </a:r>
            <a:r>
              <a:rPr lang="es-ES" sz="1000" dirty="0" smtClean="0">
                <a:solidFill>
                  <a:srgbClr val="000000"/>
                </a:solidFill>
                <a:ea typeface="Microsoft YaHei" panose="020B0503020204020204" charset="-122"/>
                <a:cs typeface="Arial" panose="020B0604020202020204" pitchFamily="34" charset="0"/>
              </a:rPr>
              <a:t>en el CEIP “Marqués de </a:t>
            </a:r>
            <a:r>
              <a:rPr lang="es-ES" sz="1000" dirty="0" err="1" smtClean="0">
                <a:solidFill>
                  <a:srgbClr val="000000"/>
                </a:solidFill>
                <a:ea typeface="Microsoft YaHei" panose="020B0503020204020204" charset="-122"/>
                <a:cs typeface="Arial" panose="020B0604020202020204" pitchFamily="34" charset="0"/>
              </a:rPr>
              <a:t>Suanzes”</a:t>
            </a:r>
            <a:r>
              <a:rPr lang="es-ES" sz="1000" dirty="0" smtClean="0">
                <a:solidFill>
                  <a:srgbClr val="000000"/>
                </a:solidFill>
                <a:ea typeface="Microsoft YaHei" panose="020B0503020204020204" charset="-122"/>
                <a:cs typeface="Arial" panose="020B0604020202020204" pitchFamily="34" charset="0"/>
              </a:rPr>
              <a:t>.</a:t>
            </a:r>
            <a:endParaRPr lang="es-ES" sz="1000" dirty="0">
              <a:solidFill>
                <a:srgbClr val="000000"/>
              </a:solidFill>
              <a:ea typeface="Microsoft YaHei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3" name="8 Rectángulo"/>
          <p:cNvSpPr/>
          <p:nvPr/>
        </p:nvSpPr>
        <p:spPr>
          <a:xfrm>
            <a:off x="84138" y="1401763"/>
            <a:ext cx="3675062" cy="122745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lIns="90000" tIns="45000" rIns="90000" bIns="45000" compatLnSpc="0">
            <a:spAutoFit/>
          </a:bodyPr>
          <a:lstStyle/>
          <a:p>
            <a:pPr algn="ctr">
              <a:spcBef>
                <a:spcPct val="0"/>
              </a:spcBef>
              <a:spcAft>
                <a:spcPts val="0"/>
              </a:spcAft>
              <a:defRPr/>
            </a:pPr>
            <a:r>
              <a:rPr lang="es-ES" sz="1400" dirty="0">
                <a:solidFill>
                  <a:srgbClr val="0070C0"/>
                </a:solidFill>
                <a:latin typeface="+mj-lt"/>
              </a:rPr>
              <a:t>CICLO FORMATIVO PARA FAMILIAS</a:t>
            </a:r>
            <a:endParaRPr lang="es-ES" sz="1400" dirty="0">
              <a:solidFill>
                <a:srgbClr val="0070C0"/>
              </a:solidFill>
              <a:latin typeface="+mj-lt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s-ES" sz="600" b="1" dirty="0">
              <a:solidFill>
                <a:srgbClr val="000000"/>
              </a:solidFill>
              <a:latin typeface="Arial" panose="020B0604020202020204" pitchFamily="34"/>
              <a:ea typeface="Microsoft YaHei" panose="020B0503020204020204" charset="-122"/>
              <a:cs typeface="Times New Roman" panose="02020603050405020304" pitchFamily="18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>
                <a:solidFill>
                  <a:srgbClr val="000000"/>
                </a:solidFill>
                <a:latin typeface="Arial" panose="020B0604020202020204" pitchFamily="34"/>
                <a:ea typeface="Microsoft YaHei" panose="020B0503020204020204" charset="-122"/>
                <a:cs typeface="Times New Roman" panose="02020603050405020304" pitchFamily="18"/>
              </a:rPr>
              <a:t> </a:t>
            </a:r>
            <a:r>
              <a:rPr lang="es-ES" sz="1400" b="1" dirty="0" smtClean="0">
                <a:solidFill>
                  <a:srgbClr val="C00000"/>
                </a:solidFill>
                <a:latin typeface="+mj-lt"/>
              </a:rPr>
              <a:t>“PROMOCIONAR LA INTELIGENCIA EMOCIONAL EN NUESTROS HIJOS E HIJAS”</a:t>
            </a:r>
            <a:endParaRPr lang="es-ES" sz="1400" b="1" dirty="0" smtClean="0">
              <a:solidFill>
                <a:srgbClr val="C00000"/>
              </a:solidFill>
              <a:latin typeface="+mj-lt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s-ES" sz="1400" b="1" dirty="0">
              <a:solidFill>
                <a:srgbClr val="0070C0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s-ES" sz="1200" dirty="0">
              <a:solidFill>
                <a:srgbClr val="000000"/>
              </a:solidFill>
              <a:latin typeface="Arial" panose="020B0604020202020204" pitchFamily="34"/>
              <a:ea typeface="Microsoft YaHei" panose="020B0503020204020204" charset="-122"/>
              <a:cs typeface="Arial" panose="020B0604020202020204" pitchFamily="34"/>
            </a:endParaRPr>
          </a:p>
        </p:txBody>
      </p:sp>
      <p:sp>
        <p:nvSpPr>
          <p:cNvPr id="15" name="7 Rectángulo"/>
          <p:cNvSpPr>
            <a:spLocks noChangeArrowheads="1"/>
          </p:cNvSpPr>
          <p:nvPr/>
        </p:nvSpPr>
        <p:spPr bwMode="auto">
          <a:xfrm>
            <a:off x="207169" y="4637605"/>
            <a:ext cx="3429000" cy="14452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s-ES" altLang="es-ES" b="1" dirty="0">
                <a:solidFill>
                  <a:srgbClr val="C00000"/>
                </a:solidFill>
                <a:latin typeface="Calibri" panose="020F0502020204030204" charset="0"/>
              </a:rPr>
              <a:t>INFORMACIÓN E </a:t>
            </a:r>
            <a:endParaRPr lang="es-ES" altLang="es-ES" b="1" dirty="0">
              <a:solidFill>
                <a:srgbClr val="C00000"/>
              </a:solidFill>
              <a:latin typeface="Calibri" panose="020F0502020204030204" charset="0"/>
            </a:endParaRPr>
          </a:p>
          <a:p>
            <a:pPr algn="ctr"/>
            <a:r>
              <a:rPr lang="es-ES" altLang="es-ES" b="1" dirty="0">
                <a:solidFill>
                  <a:srgbClr val="C00000"/>
                </a:solidFill>
                <a:latin typeface="Calibri" panose="020F0502020204030204" charset="0"/>
              </a:rPr>
              <a:t>INSCRIPCIÓN </a:t>
            </a:r>
            <a:r>
              <a:rPr lang="es-ES" altLang="es-ES" b="1" dirty="0" smtClean="0">
                <a:solidFill>
                  <a:srgbClr val="C00000"/>
                </a:solidFill>
                <a:latin typeface="Calibri" panose="020F0502020204030204" charset="0"/>
              </a:rPr>
              <a:t>PREVIA</a:t>
            </a:r>
            <a:endParaRPr lang="es-ES" altLang="es-ES" sz="1200" b="1" dirty="0">
              <a:solidFill>
                <a:srgbClr val="C00000"/>
              </a:solidFill>
              <a:latin typeface="Calibri" panose="020F0502020204030204" charset="0"/>
            </a:endParaRPr>
          </a:p>
          <a:p>
            <a:pPr algn="ctr"/>
            <a:r>
              <a:rPr lang="es-ES" altLang="en-GB" sz="1600" b="1" dirty="0" smtClean="0">
                <a:solidFill>
                  <a:srgbClr val="0070C0"/>
                </a:solidFill>
                <a:latin typeface="Calibri" panose="020F0502020204030204" charset="0"/>
              </a:rPr>
              <a:t>AMPA </a:t>
            </a:r>
            <a:r>
              <a:rPr lang="en-GB" altLang="es-ES" sz="1600" b="1" dirty="0" smtClean="0">
                <a:solidFill>
                  <a:srgbClr val="0070C0"/>
                </a:solidFill>
                <a:latin typeface="Calibri" panose="020F0502020204030204" charset="0"/>
              </a:rPr>
              <a:t>CEIP </a:t>
            </a:r>
            <a:r>
              <a:rPr lang="en-GB" altLang="es-ES" sz="1600" b="1" dirty="0" err="1" smtClean="0">
                <a:solidFill>
                  <a:srgbClr val="0070C0"/>
                </a:solidFill>
                <a:latin typeface="Calibri" panose="020F0502020204030204" charset="0"/>
              </a:rPr>
              <a:t>Marqués</a:t>
            </a:r>
            <a:r>
              <a:rPr lang="en-GB" altLang="es-ES" sz="1600" b="1" dirty="0" smtClean="0">
                <a:solidFill>
                  <a:srgbClr val="0070C0"/>
                </a:solidFill>
                <a:latin typeface="Calibri" panose="020F0502020204030204" charset="0"/>
              </a:rPr>
              <a:t> de </a:t>
            </a:r>
            <a:r>
              <a:rPr lang="en-GB" altLang="es-ES" sz="1600" b="1" dirty="0" err="1" smtClean="0">
                <a:solidFill>
                  <a:srgbClr val="0070C0"/>
                </a:solidFill>
                <a:latin typeface="Calibri" panose="020F0502020204030204" charset="0"/>
              </a:rPr>
              <a:t>Suan</a:t>
            </a:r>
            <a:r>
              <a:rPr lang="es-ES" altLang="en-GB" sz="1600" b="1" dirty="0" err="1" smtClean="0">
                <a:solidFill>
                  <a:srgbClr val="0070C0"/>
                </a:solidFill>
                <a:latin typeface="Calibri" panose="020F0502020204030204" charset="0"/>
              </a:rPr>
              <a:t>z</a:t>
            </a:r>
            <a:r>
              <a:rPr lang="en-GB" altLang="es-ES" sz="1600" b="1" dirty="0" err="1" smtClean="0">
                <a:solidFill>
                  <a:srgbClr val="0070C0"/>
                </a:solidFill>
                <a:latin typeface="Calibri" panose="020F0502020204030204" charset="0"/>
              </a:rPr>
              <a:t>es</a:t>
            </a:r>
            <a:endParaRPr lang="en-GB" altLang="es-ES" sz="1600" b="1" dirty="0" smtClean="0">
              <a:solidFill>
                <a:srgbClr val="0070C0"/>
              </a:solidFill>
              <a:latin typeface="Calibri" panose="020F0502020204030204" charset="0"/>
            </a:endParaRPr>
          </a:p>
          <a:p>
            <a:pPr algn="ctr"/>
            <a:r>
              <a:rPr lang="es-ES" altLang="es-ES" sz="1200" dirty="0">
                <a:latin typeface="Tahoma" panose="020B0604030504040204" pitchFamily="34" charset="0"/>
                <a:sym typeface="+mn-ea"/>
              </a:rPr>
              <a:t>(Se requerirá un </a:t>
            </a:r>
            <a:r>
              <a:rPr lang="es-ES" altLang="es-ES" sz="1200" b="1" dirty="0">
                <a:latin typeface="Tahoma" panose="020B0604030504040204" pitchFamily="34" charset="0"/>
                <a:sym typeface="+mn-ea"/>
              </a:rPr>
              <a:t>mínimo de 15 asistentes</a:t>
            </a:r>
            <a:r>
              <a:rPr lang="es-ES" altLang="es-ES" sz="1200" dirty="0">
                <a:latin typeface="Tahoma" panose="020B0604030504040204" pitchFamily="34" charset="0"/>
                <a:sym typeface="+mn-ea"/>
              </a:rPr>
              <a:t> para llevar a cabo la actividad)</a:t>
            </a:r>
            <a:endParaRPr lang="es-ES" altLang="es-ES" sz="1200" dirty="0">
              <a:latin typeface="Tahoma" panose="020B0604030504040204" pitchFamily="34" charset="0"/>
            </a:endParaRPr>
          </a:p>
          <a:p>
            <a:pPr algn="ctr"/>
            <a:endParaRPr lang="es-ES" altLang="es-ES" sz="1200" dirty="0">
              <a:latin typeface="Tahoma" panose="020B0604030504040204" pitchFamily="34" charset="0"/>
            </a:endParaRPr>
          </a:p>
        </p:txBody>
      </p:sp>
      <p:pic>
        <p:nvPicPr>
          <p:cNvPr id="3" name="Imagen 2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70" y="2377440"/>
            <a:ext cx="2773045" cy="2103120"/>
          </a:xfrm>
          <a:prstGeom prst="rect">
            <a:avLst/>
          </a:prstGeom>
          <a:noFill/>
          <a:ln w="53975" cmpd="sng">
            <a:solidFill>
              <a:srgbClr val="0070C0"/>
            </a:solidFill>
            <a:prstDash val="solid"/>
          </a:ln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1274</Words>
  <Application>WPS Presentation</Application>
  <PresentationFormat>Presentación en pantalla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5" baseType="lpstr">
      <vt:lpstr>Arial</vt:lpstr>
      <vt:lpstr>SimSun</vt:lpstr>
      <vt:lpstr>Wingdings</vt:lpstr>
      <vt:lpstr>Lato</vt:lpstr>
      <vt:lpstr>Calibri</vt:lpstr>
      <vt:lpstr>Times New Roman</vt:lpstr>
      <vt:lpstr>Arial Unicode MS</vt:lpstr>
      <vt:lpstr>Microsoft YaHei</vt:lpstr>
      <vt:lpstr>Arial</vt:lpstr>
      <vt:lpstr>Times New Roman</vt:lpstr>
      <vt:lpstr>Tahoma</vt:lpstr>
      <vt:lpstr>Calibri Light</vt:lpstr>
      <vt:lpstr>Arial Unicode MS</vt:lpstr>
      <vt:lpstr>Tema de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Sara Benito Sevilla</dc:creator>
  <cp:lastModifiedBy>Aprome</cp:lastModifiedBy>
  <cp:revision>26</cp:revision>
  <dcterms:created xsi:type="dcterms:W3CDTF">2022-09-06T11:20:00Z</dcterms:created>
  <dcterms:modified xsi:type="dcterms:W3CDTF">2023-10-23T13:22:15Z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0x010100BA3243588829AA4A9977A82BCE05C1C5</vt:lpwstr>
  </property>
  <property fmtid="{D5CDD505-2E9C-101B-9397-08002B2CF9AE}" pid="3" name="MediaServiceImageTags">
    <vt:lpwstr/>
  </property>
  <property fmtid="{D5CDD505-2E9C-101B-9397-08002B2CF9AE}" pid="4" name="ICV">
    <vt:lpwstr>880EA067EDBA49A491C7AE455ACB8DD7_13</vt:lpwstr>
  </property>
  <property fmtid="{D5CDD505-2E9C-101B-9397-08002B2CF9AE}" pid="5" name="KSOProductBuildVer">
    <vt:lpwstr>3082-12.2.0.13266</vt:lpwstr>
  </property>
</Properties>
</file>